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5"/>
  </p:notesMasterIdLst>
  <p:sldIdLst>
    <p:sldId id="256" r:id="rId2"/>
    <p:sldId id="257" r:id="rId3"/>
    <p:sldId id="269" r:id="rId4"/>
    <p:sldId id="258" r:id="rId5"/>
    <p:sldId id="270" r:id="rId6"/>
    <p:sldId id="271" r:id="rId7"/>
    <p:sldId id="259" r:id="rId8"/>
    <p:sldId id="289" r:id="rId9"/>
    <p:sldId id="284" r:id="rId10"/>
    <p:sldId id="267" r:id="rId11"/>
    <p:sldId id="283" r:id="rId12"/>
    <p:sldId id="261" r:id="rId13"/>
    <p:sldId id="275" r:id="rId14"/>
    <p:sldId id="276" r:id="rId15"/>
    <p:sldId id="268" r:id="rId16"/>
    <p:sldId id="273" r:id="rId17"/>
    <p:sldId id="274" r:id="rId18"/>
    <p:sldId id="278" r:id="rId19"/>
    <p:sldId id="290" r:id="rId20"/>
    <p:sldId id="286" r:id="rId21"/>
    <p:sldId id="292" r:id="rId22"/>
    <p:sldId id="293" r:id="rId23"/>
    <p:sldId id="264" r:id="rId24"/>
    <p:sldId id="280" r:id="rId25"/>
    <p:sldId id="294" r:id="rId26"/>
    <p:sldId id="291" r:id="rId27"/>
    <p:sldId id="265" r:id="rId28"/>
    <p:sldId id="281" r:id="rId29"/>
    <p:sldId id="296" r:id="rId30"/>
    <p:sldId id="297" r:id="rId31"/>
    <p:sldId id="298" r:id="rId32"/>
    <p:sldId id="282" r:id="rId33"/>
    <p:sldId id="266" r:id="rId34"/>
  </p:sldIdLst>
  <p:sldSz cx="9144000" cy="6858000" type="screen4x3"/>
  <p:notesSz cx="7010400" cy="9296400"/>
  <p:defaultTextStyle>
    <a:defPPr>
      <a:defRPr lang="en-US"/>
    </a:defPPr>
    <a:lvl1pPr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4" autoAdjust="0"/>
    <p:restoredTop sz="94660"/>
  </p:normalViewPr>
  <p:slideViewPr>
    <p:cSldViewPr>
      <p:cViewPr varScale="1">
        <p:scale>
          <a:sx n="63" d="100"/>
          <a:sy n="63" d="100"/>
        </p:scale>
        <p:origin x="1416"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9B89437-0EF8-4C20-9B7C-CAE5135147C0}"/>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eaLnBrk="1" hangingPunct="1">
              <a:defRPr sz="1200"/>
            </a:lvl1pPr>
          </a:lstStyle>
          <a:p>
            <a:endParaRPr lang="en-US" altLang="en-US"/>
          </a:p>
        </p:txBody>
      </p:sp>
      <p:sp>
        <p:nvSpPr>
          <p:cNvPr id="36867" name="Rectangle 3">
            <a:extLst>
              <a:ext uri="{FF2B5EF4-FFF2-40B4-BE49-F238E27FC236}">
                <a16:creationId xmlns:a16="http://schemas.microsoft.com/office/drawing/2014/main" id="{98498AE9-D470-45C1-AC67-0D26C1E686D4}"/>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endParaRPr lang="en-US" altLang="en-US"/>
          </a:p>
        </p:txBody>
      </p:sp>
      <p:sp>
        <p:nvSpPr>
          <p:cNvPr id="36868" name="Rectangle 4">
            <a:extLst>
              <a:ext uri="{FF2B5EF4-FFF2-40B4-BE49-F238E27FC236}">
                <a16:creationId xmlns:a16="http://schemas.microsoft.com/office/drawing/2014/main" id="{1D4FDB15-28A4-47A7-B180-C3800DA6F647}"/>
              </a:ext>
            </a:extLst>
          </p:cNvPr>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a:extLst>
              <a:ext uri="{FF2B5EF4-FFF2-40B4-BE49-F238E27FC236}">
                <a16:creationId xmlns:a16="http://schemas.microsoft.com/office/drawing/2014/main" id="{07964F5F-C0CE-468E-A4CD-CE8801624740}"/>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70" name="Rectangle 6">
            <a:extLst>
              <a:ext uri="{FF2B5EF4-FFF2-40B4-BE49-F238E27FC236}">
                <a16:creationId xmlns:a16="http://schemas.microsoft.com/office/drawing/2014/main" id="{834E7895-5662-4802-8048-2F5B4382DFA8}"/>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eaLnBrk="1" hangingPunct="1">
              <a:defRPr sz="1200"/>
            </a:lvl1pPr>
          </a:lstStyle>
          <a:p>
            <a:endParaRPr lang="en-US" altLang="en-US"/>
          </a:p>
        </p:txBody>
      </p:sp>
      <p:sp>
        <p:nvSpPr>
          <p:cNvPr id="36871" name="Rectangle 7">
            <a:extLst>
              <a:ext uri="{FF2B5EF4-FFF2-40B4-BE49-F238E27FC236}">
                <a16:creationId xmlns:a16="http://schemas.microsoft.com/office/drawing/2014/main" id="{640906DE-CE36-4BEF-9C45-9CE425C23641}"/>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8BE9514A-3D79-40D9-889D-EEC8D061811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678846-D2D0-430F-BBE2-06DBDD7676E4}"/>
              </a:ext>
            </a:extLst>
          </p:cNvPr>
          <p:cNvSpPr>
            <a:spLocks noGrp="1" noChangeArrowheads="1"/>
          </p:cNvSpPr>
          <p:nvPr>
            <p:ph type="sldNum" sz="quarter" idx="5"/>
          </p:nvPr>
        </p:nvSpPr>
        <p:spPr>
          <a:ln/>
        </p:spPr>
        <p:txBody>
          <a:bodyPr/>
          <a:lstStyle/>
          <a:p>
            <a:fld id="{60C62B8E-F22E-4A2E-B9ED-9EF2E0BED9D6}" type="slidenum">
              <a:rPr lang="en-US" altLang="en-US"/>
              <a:pPr/>
              <a:t>1</a:t>
            </a:fld>
            <a:endParaRPr lang="en-US" altLang="en-US"/>
          </a:p>
        </p:txBody>
      </p:sp>
      <p:sp>
        <p:nvSpPr>
          <p:cNvPr id="37890" name="Rectangle 2">
            <a:extLst>
              <a:ext uri="{FF2B5EF4-FFF2-40B4-BE49-F238E27FC236}">
                <a16:creationId xmlns:a16="http://schemas.microsoft.com/office/drawing/2014/main" id="{1D775205-95A8-45BB-8201-B8ECE378881E}"/>
              </a:ext>
            </a:extLst>
          </p:cNvPr>
          <p:cNvSpPr>
            <a:spLocks noRot="1" noChangeArrowheads="1" noTextEdit="1"/>
          </p:cNvSpPr>
          <p:nvPr>
            <p:ph type="sldImg"/>
          </p:nvPr>
        </p:nvSpPr>
        <p:spPr>
          <a:ln/>
        </p:spPr>
      </p:sp>
      <p:sp>
        <p:nvSpPr>
          <p:cNvPr id="37891" name="Rectangle 3">
            <a:extLst>
              <a:ext uri="{FF2B5EF4-FFF2-40B4-BE49-F238E27FC236}">
                <a16:creationId xmlns:a16="http://schemas.microsoft.com/office/drawing/2014/main" id="{9964C232-51EB-42E4-98D8-D4B6DBA925D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68ADB7-C489-467D-B2B2-319210F85997}"/>
              </a:ext>
            </a:extLst>
          </p:cNvPr>
          <p:cNvSpPr>
            <a:spLocks noGrp="1" noChangeArrowheads="1"/>
          </p:cNvSpPr>
          <p:nvPr>
            <p:ph type="sldNum" sz="quarter" idx="5"/>
          </p:nvPr>
        </p:nvSpPr>
        <p:spPr>
          <a:ln/>
        </p:spPr>
        <p:txBody>
          <a:bodyPr/>
          <a:lstStyle/>
          <a:p>
            <a:fld id="{5892DBC1-414E-40E0-B324-46079E2A09B3}" type="slidenum">
              <a:rPr lang="en-US" altLang="en-US"/>
              <a:pPr/>
              <a:t>2</a:t>
            </a:fld>
            <a:endParaRPr lang="en-US" altLang="en-US"/>
          </a:p>
        </p:txBody>
      </p:sp>
      <p:sp>
        <p:nvSpPr>
          <p:cNvPr id="38914" name="Rectangle 2">
            <a:extLst>
              <a:ext uri="{FF2B5EF4-FFF2-40B4-BE49-F238E27FC236}">
                <a16:creationId xmlns:a16="http://schemas.microsoft.com/office/drawing/2014/main" id="{B00880AC-5AF2-4FC9-9E7D-60E82C1FD358}"/>
              </a:ext>
            </a:extLst>
          </p:cNvPr>
          <p:cNvSpPr>
            <a:spLocks noRot="1" noChangeArrowheads="1" noTextEdit="1"/>
          </p:cNvSpPr>
          <p:nvPr>
            <p:ph type="sldImg"/>
          </p:nvPr>
        </p:nvSpPr>
        <p:spPr>
          <a:ln/>
        </p:spPr>
      </p:sp>
      <p:sp>
        <p:nvSpPr>
          <p:cNvPr id="38915" name="Rectangle 3">
            <a:extLst>
              <a:ext uri="{FF2B5EF4-FFF2-40B4-BE49-F238E27FC236}">
                <a16:creationId xmlns:a16="http://schemas.microsoft.com/office/drawing/2014/main" id="{8FD8FFB6-768F-40F4-87FB-9CEF45D86D6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58135C-340F-40DE-897B-66E4E138CFD4}"/>
              </a:ext>
            </a:extLst>
          </p:cNvPr>
          <p:cNvSpPr>
            <a:spLocks noGrp="1" noChangeArrowheads="1"/>
          </p:cNvSpPr>
          <p:nvPr>
            <p:ph type="sldNum" sz="quarter" idx="5"/>
          </p:nvPr>
        </p:nvSpPr>
        <p:spPr>
          <a:ln/>
        </p:spPr>
        <p:txBody>
          <a:bodyPr/>
          <a:lstStyle/>
          <a:p>
            <a:fld id="{34E4E1BD-2702-4C3B-AE34-B3E0A43FFCDB}" type="slidenum">
              <a:rPr lang="en-US" altLang="en-US"/>
              <a:pPr/>
              <a:t>4</a:t>
            </a:fld>
            <a:endParaRPr lang="en-US" altLang="en-US"/>
          </a:p>
        </p:txBody>
      </p:sp>
      <p:sp>
        <p:nvSpPr>
          <p:cNvPr id="39938" name="Rectangle 2">
            <a:extLst>
              <a:ext uri="{FF2B5EF4-FFF2-40B4-BE49-F238E27FC236}">
                <a16:creationId xmlns:a16="http://schemas.microsoft.com/office/drawing/2014/main" id="{01619D0F-B78A-4851-ABB7-6D8E771698C4}"/>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A4AD578A-0B62-400F-AE3B-7EEC40FE677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2DDD1E-A564-48D5-A590-EC9318BFCD8F}"/>
              </a:ext>
            </a:extLst>
          </p:cNvPr>
          <p:cNvSpPr>
            <a:spLocks noGrp="1" noChangeArrowheads="1"/>
          </p:cNvSpPr>
          <p:nvPr>
            <p:ph type="sldNum" sz="quarter" idx="5"/>
          </p:nvPr>
        </p:nvSpPr>
        <p:spPr>
          <a:ln/>
        </p:spPr>
        <p:txBody>
          <a:bodyPr/>
          <a:lstStyle/>
          <a:p>
            <a:fld id="{5B87BF98-AA54-4B55-B0D0-6EC26AF2693A}" type="slidenum">
              <a:rPr lang="en-US" altLang="en-US"/>
              <a:pPr/>
              <a:t>7</a:t>
            </a:fld>
            <a:endParaRPr lang="en-US" altLang="en-US"/>
          </a:p>
        </p:txBody>
      </p:sp>
      <p:sp>
        <p:nvSpPr>
          <p:cNvPr id="41986" name="Rectangle 2">
            <a:extLst>
              <a:ext uri="{FF2B5EF4-FFF2-40B4-BE49-F238E27FC236}">
                <a16:creationId xmlns:a16="http://schemas.microsoft.com/office/drawing/2014/main" id="{1E80A3EE-3E7B-46C1-987E-F19642944E3A}"/>
              </a:ext>
            </a:extLst>
          </p:cNvPr>
          <p:cNvSpPr>
            <a:spLocks noRot="1" noChangeArrowheads="1" noTextEdit="1"/>
          </p:cNvSpPr>
          <p:nvPr>
            <p:ph type="sldImg"/>
          </p:nvPr>
        </p:nvSpPr>
        <p:spPr>
          <a:ln/>
        </p:spPr>
      </p:sp>
      <p:sp>
        <p:nvSpPr>
          <p:cNvPr id="41987" name="Rectangle 3">
            <a:extLst>
              <a:ext uri="{FF2B5EF4-FFF2-40B4-BE49-F238E27FC236}">
                <a16:creationId xmlns:a16="http://schemas.microsoft.com/office/drawing/2014/main" id="{F54B3091-D7B7-431C-A49A-538A1614B327}"/>
              </a:ext>
            </a:extLst>
          </p:cNvPr>
          <p:cNvSpPr>
            <a:spLocks noGrp="1" noChangeArrowheads="1"/>
          </p:cNvSpPr>
          <p:nvPr>
            <p:ph type="body" idx="1"/>
          </p:nvPr>
        </p:nvSpPr>
        <p:spPr/>
        <p:txBody>
          <a:bodyPr/>
          <a:lstStyle/>
          <a:p>
            <a:r>
              <a:rPr lang="en-US" alt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04B175-1636-4276-818C-E5B53F1061B8}"/>
              </a:ext>
            </a:extLst>
          </p:cNvPr>
          <p:cNvSpPr>
            <a:spLocks noGrp="1" noChangeArrowheads="1"/>
          </p:cNvSpPr>
          <p:nvPr>
            <p:ph type="sldNum" sz="quarter" idx="5"/>
          </p:nvPr>
        </p:nvSpPr>
        <p:spPr>
          <a:ln/>
        </p:spPr>
        <p:txBody>
          <a:bodyPr/>
          <a:lstStyle/>
          <a:p>
            <a:fld id="{3A64D967-755C-4D4D-B29F-CF30A7DEA54F}" type="slidenum">
              <a:rPr lang="en-US" altLang="en-US"/>
              <a:pPr/>
              <a:t>19</a:t>
            </a:fld>
            <a:endParaRPr lang="en-US" altLang="en-US"/>
          </a:p>
        </p:txBody>
      </p:sp>
      <p:sp>
        <p:nvSpPr>
          <p:cNvPr id="87042" name="Rectangle 2">
            <a:extLst>
              <a:ext uri="{FF2B5EF4-FFF2-40B4-BE49-F238E27FC236}">
                <a16:creationId xmlns:a16="http://schemas.microsoft.com/office/drawing/2014/main" id="{A3B4B5DB-0C79-4652-B478-92FE35127CAD}"/>
              </a:ext>
            </a:extLst>
          </p:cNvPr>
          <p:cNvSpPr>
            <a:spLocks noRot="1" noChangeArrowheads="1" noTextEdit="1"/>
          </p:cNvSpPr>
          <p:nvPr>
            <p:ph type="sldImg"/>
          </p:nvPr>
        </p:nvSpPr>
        <p:spPr>
          <a:ln/>
        </p:spPr>
      </p:sp>
      <p:sp>
        <p:nvSpPr>
          <p:cNvPr id="87043" name="Rectangle 3">
            <a:extLst>
              <a:ext uri="{FF2B5EF4-FFF2-40B4-BE49-F238E27FC236}">
                <a16:creationId xmlns:a16="http://schemas.microsoft.com/office/drawing/2014/main" id="{CDFE0883-3499-4475-A1F4-8DC194CAD316}"/>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4578" name="Group 2">
            <a:extLst>
              <a:ext uri="{FF2B5EF4-FFF2-40B4-BE49-F238E27FC236}">
                <a16:creationId xmlns:a16="http://schemas.microsoft.com/office/drawing/2014/main" id="{F411FBBE-8952-43FE-A28E-8715C3FA2DBE}"/>
              </a:ext>
            </a:extLst>
          </p:cNvPr>
          <p:cNvGrpSpPr>
            <a:grpSpLocks/>
          </p:cNvGrpSpPr>
          <p:nvPr/>
        </p:nvGrpSpPr>
        <p:grpSpPr bwMode="auto">
          <a:xfrm>
            <a:off x="0" y="0"/>
            <a:ext cx="9144000" cy="6858000"/>
            <a:chOff x="0" y="0"/>
            <a:chExt cx="5760" cy="4320"/>
          </a:xfrm>
        </p:grpSpPr>
        <p:sp>
          <p:nvSpPr>
            <p:cNvPr id="24579" name="Rectangle 3">
              <a:extLst>
                <a:ext uri="{FF2B5EF4-FFF2-40B4-BE49-F238E27FC236}">
                  <a16:creationId xmlns:a16="http://schemas.microsoft.com/office/drawing/2014/main" id="{0FE35F94-17AB-4BE0-8287-64EDA0019CC3}"/>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2400">
                <a:latin typeface="Times New Roman" panose="02020603050405020304" pitchFamily="18" charset="0"/>
              </a:endParaRPr>
            </a:p>
          </p:txBody>
        </p:sp>
        <p:sp>
          <p:nvSpPr>
            <p:cNvPr id="24580" name="Rectangle 4">
              <a:extLst>
                <a:ext uri="{FF2B5EF4-FFF2-40B4-BE49-F238E27FC236}">
                  <a16:creationId xmlns:a16="http://schemas.microsoft.com/office/drawing/2014/main" id="{A9C2E494-4007-4684-B898-1E7F2DB4E793}"/>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sz="2400">
                <a:latin typeface="Times New Roman" panose="02020603050405020304" pitchFamily="18" charset="0"/>
              </a:endParaRPr>
            </a:p>
          </p:txBody>
        </p:sp>
        <p:grpSp>
          <p:nvGrpSpPr>
            <p:cNvPr id="24581" name="Group 5">
              <a:extLst>
                <a:ext uri="{FF2B5EF4-FFF2-40B4-BE49-F238E27FC236}">
                  <a16:creationId xmlns:a16="http://schemas.microsoft.com/office/drawing/2014/main" id="{56880287-E8CF-4474-9A41-469959F417E2}"/>
                </a:ext>
              </a:extLst>
            </p:cNvPr>
            <p:cNvGrpSpPr>
              <a:grpSpLocks/>
            </p:cNvGrpSpPr>
            <p:nvPr/>
          </p:nvGrpSpPr>
          <p:grpSpPr bwMode="auto">
            <a:xfrm>
              <a:off x="0" y="672"/>
              <a:ext cx="1806" cy="1989"/>
              <a:chOff x="0" y="672"/>
              <a:chExt cx="1806" cy="1989"/>
            </a:xfrm>
          </p:grpSpPr>
          <p:sp>
            <p:nvSpPr>
              <p:cNvPr id="24582" name="Rectangle 6">
                <a:extLst>
                  <a:ext uri="{FF2B5EF4-FFF2-40B4-BE49-F238E27FC236}">
                    <a16:creationId xmlns:a16="http://schemas.microsoft.com/office/drawing/2014/main" id="{3074F4DE-3266-49E4-B114-EA6F394C64E3}"/>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sz="2400">
                  <a:latin typeface="Times New Roman" panose="02020603050405020304" pitchFamily="18" charset="0"/>
                </a:endParaRPr>
              </a:p>
            </p:txBody>
          </p:sp>
          <p:sp>
            <p:nvSpPr>
              <p:cNvPr id="24583" name="Rectangle 7">
                <a:extLst>
                  <a:ext uri="{FF2B5EF4-FFF2-40B4-BE49-F238E27FC236}">
                    <a16:creationId xmlns:a16="http://schemas.microsoft.com/office/drawing/2014/main" id="{9E80F296-7846-48AD-8736-7398BD4CB6D7}"/>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sz="2400">
                  <a:latin typeface="Times New Roman" panose="02020603050405020304" pitchFamily="18" charset="0"/>
                </a:endParaRPr>
              </a:p>
            </p:txBody>
          </p:sp>
          <p:sp>
            <p:nvSpPr>
              <p:cNvPr id="24584" name="Rectangle 8">
                <a:extLst>
                  <a:ext uri="{FF2B5EF4-FFF2-40B4-BE49-F238E27FC236}">
                    <a16:creationId xmlns:a16="http://schemas.microsoft.com/office/drawing/2014/main" id="{87CBDE00-3504-478A-BF3C-DF3CCA67BD3D}"/>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sz="2400">
                  <a:latin typeface="Times New Roman" panose="02020603050405020304" pitchFamily="18" charset="0"/>
                </a:endParaRPr>
              </a:p>
            </p:txBody>
          </p:sp>
          <p:sp>
            <p:nvSpPr>
              <p:cNvPr id="24585" name="Rectangle 9">
                <a:extLst>
                  <a:ext uri="{FF2B5EF4-FFF2-40B4-BE49-F238E27FC236}">
                    <a16:creationId xmlns:a16="http://schemas.microsoft.com/office/drawing/2014/main" id="{05FE06BC-5CD5-46D9-BA99-48AD293D154E}"/>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sz="2400">
                  <a:latin typeface="Times New Roman" panose="02020603050405020304" pitchFamily="18" charset="0"/>
                </a:endParaRPr>
              </a:p>
            </p:txBody>
          </p:sp>
          <p:sp>
            <p:nvSpPr>
              <p:cNvPr id="24586" name="Rectangle 10">
                <a:extLst>
                  <a:ext uri="{FF2B5EF4-FFF2-40B4-BE49-F238E27FC236}">
                    <a16:creationId xmlns:a16="http://schemas.microsoft.com/office/drawing/2014/main" id="{0291C78F-DB81-409C-B49B-FC8E977E31AB}"/>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sz="2400">
                  <a:latin typeface="Times New Roman" panose="02020603050405020304" pitchFamily="18" charset="0"/>
                </a:endParaRPr>
              </a:p>
            </p:txBody>
          </p:sp>
          <p:sp>
            <p:nvSpPr>
              <p:cNvPr id="24587" name="Rectangle 11">
                <a:extLst>
                  <a:ext uri="{FF2B5EF4-FFF2-40B4-BE49-F238E27FC236}">
                    <a16:creationId xmlns:a16="http://schemas.microsoft.com/office/drawing/2014/main" id="{9A620098-7F1B-44DF-908C-EF225434C5FF}"/>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sz="2400">
                  <a:latin typeface="Times New Roman" panose="02020603050405020304" pitchFamily="18" charset="0"/>
                </a:endParaRPr>
              </a:p>
            </p:txBody>
          </p:sp>
          <p:sp>
            <p:nvSpPr>
              <p:cNvPr id="24588" name="Rectangle 12">
                <a:extLst>
                  <a:ext uri="{FF2B5EF4-FFF2-40B4-BE49-F238E27FC236}">
                    <a16:creationId xmlns:a16="http://schemas.microsoft.com/office/drawing/2014/main" id="{E7BC26A3-969B-4A93-B2EE-9693775FE972}"/>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sz="2400">
                  <a:latin typeface="Times New Roman" panose="02020603050405020304" pitchFamily="18" charset="0"/>
                </a:endParaRPr>
              </a:p>
            </p:txBody>
          </p:sp>
          <p:sp>
            <p:nvSpPr>
              <p:cNvPr id="24589" name="Rectangle 13">
                <a:extLst>
                  <a:ext uri="{FF2B5EF4-FFF2-40B4-BE49-F238E27FC236}">
                    <a16:creationId xmlns:a16="http://schemas.microsoft.com/office/drawing/2014/main" id="{6C241352-32AC-4319-91D9-B98B9F287BBC}"/>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sz="2400">
                  <a:latin typeface="Times New Roman" panose="02020603050405020304" pitchFamily="18" charset="0"/>
                </a:endParaRPr>
              </a:p>
            </p:txBody>
          </p:sp>
          <p:sp>
            <p:nvSpPr>
              <p:cNvPr id="24590" name="Rectangle 14">
                <a:extLst>
                  <a:ext uri="{FF2B5EF4-FFF2-40B4-BE49-F238E27FC236}">
                    <a16:creationId xmlns:a16="http://schemas.microsoft.com/office/drawing/2014/main" id="{5FF91ADD-CC72-470D-9283-15457517ECD3}"/>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sz="2400">
                  <a:latin typeface="Times New Roman" panose="02020603050405020304" pitchFamily="18" charset="0"/>
                </a:endParaRPr>
              </a:p>
            </p:txBody>
          </p:sp>
          <p:sp>
            <p:nvSpPr>
              <p:cNvPr id="24591" name="Rectangle 15">
                <a:extLst>
                  <a:ext uri="{FF2B5EF4-FFF2-40B4-BE49-F238E27FC236}">
                    <a16:creationId xmlns:a16="http://schemas.microsoft.com/office/drawing/2014/main" id="{494D60AD-33F9-4100-B336-A26BF30CCF3D}"/>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sz="2400">
                  <a:latin typeface="Times New Roman" panose="02020603050405020304" pitchFamily="18" charset="0"/>
                </a:endParaRPr>
              </a:p>
            </p:txBody>
          </p:sp>
        </p:grpSp>
      </p:grpSp>
      <p:sp>
        <p:nvSpPr>
          <p:cNvPr id="24592" name="Rectangle 16">
            <a:extLst>
              <a:ext uri="{FF2B5EF4-FFF2-40B4-BE49-F238E27FC236}">
                <a16:creationId xmlns:a16="http://schemas.microsoft.com/office/drawing/2014/main" id="{C11316B5-3BFE-4CA6-853A-0B6568FB8891}"/>
              </a:ext>
            </a:extLst>
          </p:cNvPr>
          <p:cNvSpPr>
            <a:spLocks noGrp="1" noChangeArrowheads="1"/>
          </p:cNvSpPr>
          <p:nvPr>
            <p:ph type="dt" sz="half" idx="2"/>
          </p:nvPr>
        </p:nvSpPr>
        <p:spPr>
          <a:xfrm>
            <a:off x="457200" y="6248400"/>
            <a:ext cx="2133600" cy="457200"/>
          </a:xfrm>
        </p:spPr>
        <p:txBody>
          <a:bodyPr/>
          <a:lstStyle>
            <a:lvl1pPr>
              <a:defRPr/>
            </a:lvl1pPr>
          </a:lstStyle>
          <a:p>
            <a:endParaRPr lang="en-US" altLang="en-US"/>
          </a:p>
        </p:txBody>
      </p:sp>
      <p:sp>
        <p:nvSpPr>
          <p:cNvPr id="24593" name="Rectangle 17">
            <a:extLst>
              <a:ext uri="{FF2B5EF4-FFF2-40B4-BE49-F238E27FC236}">
                <a16:creationId xmlns:a16="http://schemas.microsoft.com/office/drawing/2014/main" id="{A3A288E7-06E6-46BA-9FBE-EB6D7565B042}"/>
              </a:ext>
            </a:extLst>
          </p:cNvPr>
          <p:cNvSpPr>
            <a:spLocks noGrp="1" noChangeArrowheads="1"/>
          </p:cNvSpPr>
          <p:nvPr>
            <p:ph type="ftr" sz="quarter" idx="3"/>
          </p:nvPr>
        </p:nvSpPr>
        <p:spPr/>
        <p:txBody>
          <a:bodyPr/>
          <a:lstStyle>
            <a:lvl1pPr>
              <a:defRPr/>
            </a:lvl1pPr>
          </a:lstStyle>
          <a:p>
            <a:endParaRPr lang="en-US" altLang="en-US"/>
          </a:p>
        </p:txBody>
      </p:sp>
      <p:sp>
        <p:nvSpPr>
          <p:cNvPr id="24594" name="Rectangle 18">
            <a:extLst>
              <a:ext uri="{FF2B5EF4-FFF2-40B4-BE49-F238E27FC236}">
                <a16:creationId xmlns:a16="http://schemas.microsoft.com/office/drawing/2014/main" id="{61B817F5-24C1-4544-A4EA-95665E5FE874}"/>
              </a:ext>
            </a:extLst>
          </p:cNvPr>
          <p:cNvSpPr>
            <a:spLocks noGrp="1" noChangeArrowheads="1"/>
          </p:cNvSpPr>
          <p:nvPr>
            <p:ph type="sldNum" sz="quarter" idx="4"/>
          </p:nvPr>
        </p:nvSpPr>
        <p:spPr/>
        <p:txBody>
          <a:bodyPr/>
          <a:lstStyle>
            <a:lvl1pPr>
              <a:defRPr/>
            </a:lvl1pPr>
          </a:lstStyle>
          <a:p>
            <a:fld id="{A9874116-9688-43B7-B37F-7987B247A6F8}" type="slidenum">
              <a:rPr lang="en-US" altLang="en-US"/>
              <a:pPr/>
              <a:t>‹#›</a:t>
            </a:fld>
            <a:endParaRPr lang="en-US" altLang="en-US"/>
          </a:p>
        </p:txBody>
      </p:sp>
      <p:sp>
        <p:nvSpPr>
          <p:cNvPr id="24595" name="Rectangle 19">
            <a:extLst>
              <a:ext uri="{FF2B5EF4-FFF2-40B4-BE49-F238E27FC236}">
                <a16:creationId xmlns:a16="http://schemas.microsoft.com/office/drawing/2014/main" id="{F4D2FCE7-B703-431C-B23E-729626AC2F56}"/>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a:t>Click to edit Master title style</a:t>
            </a:r>
          </a:p>
        </p:txBody>
      </p:sp>
      <p:sp>
        <p:nvSpPr>
          <p:cNvPr id="24596" name="Rectangle 20">
            <a:extLst>
              <a:ext uri="{FF2B5EF4-FFF2-40B4-BE49-F238E27FC236}">
                <a16:creationId xmlns:a16="http://schemas.microsoft.com/office/drawing/2014/main" id="{6EE9D2FD-C2F3-4C6D-93DE-2541B749948C}"/>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en-US" alt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5A3B-F316-4AC3-9BEB-9179766931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0EB980-5FDA-4524-8660-3C9CC79DDA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83C6ED7-2C65-4B63-B0ED-1B09AD42A607}"/>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49F6AF8-37C8-4464-B426-884385B6813D}"/>
              </a:ext>
            </a:extLst>
          </p:cNvPr>
          <p:cNvSpPr>
            <a:spLocks noGrp="1"/>
          </p:cNvSpPr>
          <p:nvPr>
            <p:ph type="sldNum" sz="quarter" idx="11"/>
          </p:nvPr>
        </p:nvSpPr>
        <p:spPr/>
        <p:txBody>
          <a:bodyPr/>
          <a:lstStyle>
            <a:lvl1pPr>
              <a:defRPr/>
            </a:lvl1pPr>
          </a:lstStyle>
          <a:p>
            <a:fld id="{0CC8D707-A05E-4F05-BF1F-A44737848A40}" type="slidenum">
              <a:rPr lang="en-US" altLang="en-US"/>
              <a:pPr/>
              <a:t>‹#›</a:t>
            </a:fld>
            <a:endParaRPr lang="en-US" altLang="en-US"/>
          </a:p>
        </p:txBody>
      </p:sp>
      <p:sp>
        <p:nvSpPr>
          <p:cNvPr id="6" name="Date Placeholder 5">
            <a:extLst>
              <a:ext uri="{FF2B5EF4-FFF2-40B4-BE49-F238E27FC236}">
                <a16:creationId xmlns:a16="http://schemas.microsoft.com/office/drawing/2014/main" id="{DFC5EBA1-3772-46C9-86E8-02C70E6C97E5}"/>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168784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481540-1179-4D98-80B2-514B5A2887FE}"/>
              </a:ext>
            </a:extLst>
          </p:cNvPr>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C3551B-521A-437C-9610-F3701F8F214B}"/>
              </a:ext>
            </a:extLst>
          </p:cNvPr>
          <p:cNvSpPr>
            <a:spLocks noGrp="1"/>
          </p:cNvSpPr>
          <p:nvPr>
            <p:ph type="body" orient="vert" idx="1"/>
          </p:nvPr>
        </p:nvSpPr>
        <p:spPr>
          <a:xfrm>
            <a:off x="457200" y="457200"/>
            <a:ext cx="60198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95F07B0-04C6-4B5C-842D-D75AFA41C332}"/>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2BF316B-E35F-4736-A997-F045533617FF}"/>
              </a:ext>
            </a:extLst>
          </p:cNvPr>
          <p:cNvSpPr>
            <a:spLocks noGrp="1"/>
          </p:cNvSpPr>
          <p:nvPr>
            <p:ph type="sldNum" sz="quarter" idx="11"/>
          </p:nvPr>
        </p:nvSpPr>
        <p:spPr/>
        <p:txBody>
          <a:bodyPr/>
          <a:lstStyle>
            <a:lvl1pPr>
              <a:defRPr/>
            </a:lvl1pPr>
          </a:lstStyle>
          <a:p>
            <a:fld id="{C6723ACD-4451-4EE7-A28D-881A4AA614B7}" type="slidenum">
              <a:rPr lang="en-US" altLang="en-US"/>
              <a:pPr/>
              <a:t>‹#›</a:t>
            </a:fld>
            <a:endParaRPr lang="en-US" altLang="en-US"/>
          </a:p>
        </p:txBody>
      </p:sp>
      <p:sp>
        <p:nvSpPr>
          <p:cNvPr id="6" name="Date Placeholder 5">
            <a:extLst>
              <a:ext uri="{FF2B5EF4-FFF2-40B4-BE49-F238E27FC236}">
                <a16:creationId xmlns:a16="http://schemas.microsoft.com/office/drawing/2014/main" id="{0A9EE903-E545-4D9D-8AE2-8DF94C8E71FD}"/>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816419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65B77-6B82-4E4E-8728-3FBCB2B80FA6}"/>
              </a:ext>
            </a:extLst>
          </p:cNvPr>
          <p:cNvSpPr>
            <a:spLocks noGrp="1"/>
          </p:cNvSpPr>
          <p:nvPr>
            <p:ph type="title"/>
          </p:nvPr>
        </p:nvSpPr>
        <p:spPr>
          <a:xfrm>
            <a:off x="457200" y="457200"/>
            <a:ext cx="8229600" cy="1371600"/>
          </a:xfrm>
        </p:spPr>
        <p:txBody>
          <a:bodyPr/>
          <a:lstStyle/>
          <a:p>
            <a:r>
              <a:rPr lang="en-US"/>
              <a:t>Click to edit Master title style</a:t>
            </a:r>
          </a:p>
        </p:txBody>
      </p:sp>
      <p:sp>
        <p:nvSpPr>
          <p:cNvPr id="3" name="Chart Placeholder 2">
            <a:extLst>
              <a:ext uri="{FF2B5EF4-FFF2-40B4-BE49-F238E27FC236}">
                <a16:creationId xmlns:a16="http://schemas.microsoft.com/office/drawing/2014/main" id="{F080E7C9-22B5-4B2C-9C75-5399E1F37E05}"/>
              </a:ext>
            </a:extLst>
          </p:cNvPr>
          <p:cNvSpPr>
            <a:spLocks noGrp="1"/>
          </p:cNvSpPr>
          <p:nvPr>
            <p:ph type="chart" idx="1"/>
          </p:nvPr>
        </p:nvSpPr>
        <p:spPr>
          <a:xfrm>
            <a:off x="457200" y="1981200"/>
            <a:ext cx="8229600" cy="3886200"/>
          </a:xfrm>
        </p:spPr>
        <p:txBody>
          <a:bodyPr/>
          <a:lstStyle/>
          <a:p>
            <a:endParaRPr lang="en-US"/>
          </a:p>
        </p:txBody>
      </p:sp>
      <p:sp>
        <p:nvSpPr>
          <p:cNvPr id="4" name="Footer Placeholder 3">
            <a:extLst>
              <a:ext uri="{FF2B5EF4-FFF2-40B4-BE49-F238E27FC236}">
                <a16:creationId xmlns:a16="http://schemas.microsoft.com/office/drawing/2014/main" id="{4C4140FA-B886-493B-B725-C22795EA7F80}"/>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0B2C76C-F325-421D-AF04-FBB87C5C9B5C}"/>
              </a:ext>
            </a:extLst>
          </p:cNvPr>
          <p:cNvSpPr>
            <a:spLocks noGrp="1"/>
          </p:cNvSpPr>
          <p:nvPr>
            <p:ph type="sldNum" sz="quarter" idx="11"/>
          </p:nvPr>
        </p:nvSpPr>
        <p:spPr>
          <a:xfrm>
            <a:off x="6553200" y="6248400"/>
            <a:ext cx="2133600" cy="457200"/>
          </a:xfrm>
        </p:spPr>
        <p:txBody>
          <a:bodyPr/>
          <a:lstStyle>
            <a:lvl1pPr>
              <a:defRPr/>
            </a:lvl1pPr>
          </a:lstStyle>
          <a:p>
            <a:fld id="{C95CA38B-BA3A-431A-A61E-1ABDC3C35451}" type="slidenum">
              <a:rPr lang="en-US" altLang="en-US"/>
              <a:pPr/>
              <a:t>‹#›</a:t>
            </a:fld>
            <a:endParaRPr lang="en-US" altLang="en-US"/>
          </a:p>
        </p:txBody>
      </p:sp>
      <p:sp>
        <p:nvSpPr>
          <p:cNvPr id="6" name="Date Placeholder 5">
            <a:extLst>
              <a:ext uri="{FF2B5EF4-FFF2-40B4-BE49-F238E27FC236}">
                <a16:creationId xmlns:a16="http://schemas.microsoft.com/office/drawing/2014/main" id="{AE733AA7-A27D-4B08-824D-250C713FDF10}"/>
              </a:ext>
            </a:extLst>
          </p:cNvPr>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3315408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BDA82-38E2-4700-939D-48238F343F19}"/>
              </a:ext>
            </a:extLst>
          </p:cNvPr>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5F57CB-F2C0-4398-82BD-B2E24FB16923}"/>
              </a:ext>
            </a:extLst>
          </p:cNvPr>
          <p:cNvSpPr>
            <a:spLocks noGrp="1"/>
          </p:cNvSpPr>
          <p:nvPr>
            <p:ph type="body" sz="half" idx="1"/>
          </p:nvPr>
        </p:nvSpPr>
        <p:spPr>
          <a:xfrm>
            <a:off x="457200" y="1981200"/>
            <a:ext cx="4038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8BC897-0576-4520-AD7C-43D467836FF1}"/>
              </a:ext>
            </a:extLst>
          </p:cNvPr>
          <p:cNvSpPr>
            <a:spLocks noGrp="1"/>
          </p:cNvSpPr>
          <p:nvPr>
            <p:ph sz="half" idx="2"/>
          </p:nvPr>
        </p:nvSpPr>
        <p:spPr>
          <a:xfrm>
            <a:off x="4648200" y="1981200"/>
            <a:ext cx="4038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B441A0E-3954-4318-B0F0-D063D853367D}"/>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CAC689D-2A23-4539-9AB5-612B382C32CF}"/>
              </a:ext>
            </a:extLst>
          </p:cNvPr>
          <p:cNvSpPr>
            <a:spLocks noGrp="1"/>
          </p:cNvSpPr>
          <p:nvPr>
            <p:ph type="sldNum" sz="quarter" idx="11"/>
          </p:nvPr>
        </p:nvSpPr>
        <p:spPr>
          <a:xfrm>
            <a:off x="6553200" y="6248400"/>
            <a:ext cx="2133600" cy="457200"/>
          </a:xfrm>
        </p:spPr>
        <p:txBody>
          <a:bodyPr/>
          <a:lstStyle>
            <a:lvl1pPr>
              <a:defRPr/>
            </a:lvl1pPr>
          </a:lstStyle>
          <a:p>
            <a:fld id="{92FEC1C1-B843-4B45-8F57-A27BB26BC7C4}" type="slidenum">
              <a:rPr lang="en-US" altLang="en-US"/>
              <a:pPr/>
              <a:t>‹#›</a:t>
            </a:fld>
            <a:endParaRPr lang="en-US" altLang="en-US"/>
          </a:p>
        </p:txBody>
      </p:sp>
      <p:sp>
        <p:nvSpPr>
          <p:cNvPr id="7" name="Date Placeholder 6">
            <a:extLst>
              <a:ext uri="{FF2B5EF4-FFF2-40B4-BE49-F238E27FC236}">
                <a16:creationId xmlns:a16="http://schemas.microsoft.com/office/drawing/2014/main" id="{2ABBD2E3-7944-4B01-A7FE-190323201746}"/>
              </a:ext>
            </a:extLst>
          </p:cNvPr>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271637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6D3C-132A-4412-B56F-1A2063A9F1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5BB27-FF2E-41EB-A3BF-02532967A7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810A71F-464F-43DB-A4F9-65ADAA969510}"/>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795640A-EA14-4C2A-8A9A-6376E714BC18}"/>
              </a:ext>
            </a:extLst>
          </p:cNvPr>
          <p:cNvSpPr>
            <a:spLocks noGrp="1"/>
          </p:cNvSpPr>
          <p:nvPr>
            <p:ph type="sldNum" sz="quarter" idx="11"/>
          </p:nvPr>
        </p:nvSpPr>
        <p:spPr/>
        <p:txBody>
          <a:bodyPr/>
          <a:lstStyle>
            <a:lvl1pPr>
              <a:defRPr/>
            </a:lvl1pPr>
          </a:lstStyle>
          <a:p>
            <a:fld id="{F369B7BB-D3F8-45D3-9858-F7A117878EFE}" type="slidenum">
              <a:rPr lang="en-US" altLang="en-US"/>
              <a:pPr/>
              <a:t>‹#›</a:t>
            </a:fld>
            <a:endParaRPr lang="en-US" altLang="en-US"/>
          </a:p>
        </p:txBody>
      </p:sp>
      <p:sp>
        <p:nvSpPr>
          <p:cNvPr id="6" name="Date Placeholder 5">
            <a:extLst>
              <a:ext uri="{FF2B5EF4-FFF2-40B4-BE49-F238E27FC236}">
                <a16:creationId xmlns:a16="http://schemas.microsoft.com/office/drawing/2014/main" id="{FE37790E-4094-4359-B2DF-0038307098D9}"/>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389925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26CB-912B-46C2-AD05-9C817E766A5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14FEE1-1C70-4069-B787-FB0FB663DB0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Footer Placeholder 3">
            <a:extLst>
              <a:ext uri="{FF2B5EF4-FFF2-40B4-BE49-F238E27FC236}">
                <a16:creationId xmlns:a16="http://schemas.microsoft.com/office/drawing/2014/main" id="{48293A43-E133-45BC-B6A2-E3E320EE874B}"/>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4691B45-049D-48C2-A181-82DBFADD2D09}"/>
              </a:ext>
            </a:extLst>
          </p:cNvPr>
          <p:cNvSpPr>
            <a:spLocks noGrp="1"/>
          </p:cNvSpPr>
          <p:nvPr>
            <p:ph type="sldNum" sz="quarter" idx="11"/>
          </p:nvPr>
        </p:nvSpPr>
        <p:spPr/>
        <p:txBody>
          <a:bodyPr/>
          <a:lstStyle>
            <a:lvl1pPr>
              <a:defRPr/>
            </a:lvl1pPr>
          </a:lstStyle>
          <a:p>
            <a:fld id="{0DCB1979-C553-44C9-AC11-CAFF427FDFD3}" type="slidenum">
              <a:rPr lang="en-US" altLang="en-US"/>
              <a:pPr/>
              <a:t>‹#›</a:t>
            </a:fld>
            <a:endParaRPr lang="en-US" altLang="en-US"/>
          </a:p>
        </p:txBody>
      </p:sp>
      <p:sp>
        <p:nvSpPr>
          <p:cNvPr id="6" name="Date Placeholder 5">
            <a:extLst>
              <a:ext uri="{FF2B5EF4-FFF2-40B4-BE49-F238E27FC236}">
                <a16:creationId xmlns:a16="http://schemas.microsoft.com/office/drawing/2014/main" id="{8D0E99E2-758E-433D-AF53-DCA50A77B0A3}"/>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14022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8B8C1-11D7-48D1-99D5-92867A9A36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AF8C96-AFD4-4B10-BC81-531884DB1A30}"/>
              </a:ext>
            </a:extLst>
          </p:cNvPr>
          <p:cNvSpPr>
            <a:spLocks noGrp="1"/>
          </p:cNvSpPr>
          <p:nvPr>
            <p:ph sz="half" idx="1"/>
          </p:nvPr>
        </p:nvSpPr>
        <p:spPr>
          <a:xfrm>
            <a:off x="457200" y="1981200"/>
            <a:ext cx="4038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5BB1BC-3178-4642-B6AD-BD0E5FBA8F85}"/>
              </a:ext>
            </a:extLst>
          </p:cNvPr>
          <p:cNvSpPr>
            <a:spLocks noGrp="1"/>
          </p:cNvSpPr>
          <p:nvPr>
            <p:ph sz="half" idx="2"/>
          </p:nvPr>
        </p:nvSpPr>
        <p:spPr>
          <a:xfrm>
            <a:off x="4648200" y="1981200"/>
            <a:ext cx="4038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6B1733E-CD54-4C2A-8322-EF8F4C22BFBA}"/>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F8B5227-03E4-40F0-8452-20FD224E849F}"/>
              </a:ext>
            </a:extLst>
          </p:cNvPr>
          <p:cNvSpPr>
            <a:spLocks noGrp="1"/>
          </p:cNvSpPr>
          <p:nvPr>
            <p:ph type="sldNum" sz="quarter" idx="11"/>
          </p:nvPr>
        </p:nvSpPr>
        <p:spPr/>
        <p:txBody>
          <a:bodyPr/>
          <a:lstStyle>
            <a:lvl1pPr>
              <a:defRPr/>
            </a:lvl1pPr>
          </a:lstStyle>
          <a:p>
            <a:fld id="{1752BA95-CC37-4F55-8540-5DA8B54A8FBE}" type="slidenum">
              <a:rPr lang="en-US" altLang="en-US"/>
              <a:pPr/>
              <a:t>‹#›</a:t>
            </a:fld>
            <a:endParaRPr lang="en-US" altLang="en-US"/>
          </a:p>
        </p:txBody>
      </p:sp>
      <p:sp>
        <p:nvSpPr>
          <p:cNvPr id="7" name="Date Placeholder 6">
            <a:extLst>
              <a:ext uri="{FF2B5EF4-FFF2-40B4-BE49-F238E27FC236}">
                <a16:creationId xmlns:a16="http://schemas.microsoft.com/office/drawing/2014/main" id="{3B9B0B1A-3F4C-4084-9D6F-B3D891B86CBF}"/>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78798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A3DF-9805-478C-9D4E-B9BF858FD3B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2C33F0-876E-4D23-AD60-09C93147B72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25AA33-311F-4ED9-8807-87E4BFBC892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D25223-26F4-4CE4-B9D6-E6C1A84821D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343EB1-F5EC-4BA7-8CE6-1F6A35742F4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9179EEAE-7AE5-4906-BD31-DEF67BD522E0}"/>
              </a:ext>
            </a:extLst>
          </p:cNvPr>
          <p:cNvSpPr>
            <a:spLocks noGrp="1"/>
          </p:cNvSpPr>
          <p:nvPr>
            <p:ph type="ftr" sz="quarter" idx="10"/>
          </p:nvPr>
        </p:nvSpPr>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800062AE-ADF9-48DE-8F39-7D08DBBF5EAA}"/>
              </a:ext>
            </a:extLst>
          </p:cNvPr>
          <p:cNvSpPr>
            <a:spLocks noGrp="1"/>
          </p:cNvSpPr>
          <p:nvPr>
            <p:ph type="sldNum" sz="quarter" idx="11"/>
          </p:nvPr>
        </p:nvSpPr>
        <p:spPr/>
        <p:txBody>
          <a:bodyPr/>
          <a:lstStyle>
            <a:lvl1pPr>
              <a:defRPr/>
            </a:lvl1pPr>
          </a:lstStyle>
          <a:p>
            <a:fld id="{2A5C573F-B39E-40FB-973E-8FCEFAD1A286}" type="slidenum">
              <a:rPr lang="en-US" altLang="en-US"/>
              <a:pPr/>
              <a:t>‹#›</a:t>
            </a:fld>
            <a:endParaRPr lang="en-US" altLang="en-US"/>
          </a:p>
        </p:txBody>
      </p:sp>
      <p:sp>
        <p:nvSpPr>
          <p:cNvPr id="9" name="Date Placeholder 8">
            <a:extLst>
              <a:ext uri="{FF2B5EF4-FFF2-40B4-BE49-F238E27FC236}">
                <a16:creationId xmlns:a16="http://schemas.microsoft.com/office/drawing/2014/main" id="{D55F1092-9D7F-4141-957A-B1A47F4C6941}"/>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10988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7B63-0235-4A85-9740-B8F631058D0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B12F72F-F217-401F-A4A3-C847B140D691}"/>
              </a:ext>
            </a:extLst>
          </p:cNvPr>
          <p:cNvSpPr>
            <a:spLocks noGrp="1"/>
          </p:cNvSpPr>
          <p:nvPr>
            <p:ph type="ftr" sz="quarter" idx="10"/>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F9936F3-543B-424F-A37F-07AD91EABDB0}"/>
              </a:ext>
            </a:extLst>
          </p:cNvPr>
          <p:cNvSpPr>
            <a:spLocks noGrp="1"/>
          </p:cNvSpPr>
          <p:nvPr>
            <p:ph type="sldNum" sz="quarter" idx="11"/>
          </p:nvPr>
        </p:nvSpPr>
        <p:spPr/>
        <p:txBody>
          <a:bodyPr/>
          <a:lstStyle>
            <a:lvl1pPr>
              <a:defRPr/>
            </a:lvl1pPr>
          </a:lstStyle>
          <a:p>
            <a:fld id="{B75E6D37-7E20-4FB8-AB4C-F6F56E9CE187}" type="slidenum">
              <a:rPr lang="en-US" altLang="en-US"/>
              <a:pPr/>
              <a:t>‹#›</a:t>
            </a:fld>
            <a:endParaRPr lang="en-US" altLang="en-US"/>
          </a:p>
        </p:txBody>
      </p:sp>
      <p:sp>
        <p:nvSpPr>
          <p:cNvPr id="5" name="Date Placeholder 4">
            <a:extLst>
              <a:ext uri="{FF2B5EF4-FFF2-40B4-BE49-F238E27FC236}">
                <a16:creationId xmlns:a16="http://schemas.microsoft.com/office/drawing/2014/main" id="{0A038489-60EA-4620-9AF5-04C9AB9DA76A}"/>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82340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03D0F0-0DB9-408E-8D6D-FAA24572746C}"/>
              </a:ext>
            </a:extLst>
          </p:cNvPr>
          <p:cNvSpPr>
            <a:spLocks noGrp="1"/>
          </p:cNvSpPr>
          <p:nvPr>
            <p:ph type="ftr" sz="quarter" idx="10"/>
          </p:nvPr>
        </p:nvSpPr>
        <p:spPr/>
        <p:txBody>
          <a:bodyPr/>
          <a:lstStyle>
            <a:lvl1pPr>
              <a:defRPr/>
            </a:lvl1pPr>
          </a:lstStyle>
          <a:p>
            <a:endParaRPr lang="en-US" altLang="en-US"/>
          </a:p>
        </p:txBody>
      </p:sp>
      <p:sp>
        <p:nvSpPr>
          <p:cNvPr id="3" name="Slide Number Placeholder 2">
            <a:extLst>
              <a:ext uri="{FF2B5EF4-FFF2-40B4-BE49-F238E27FC236}">
                <a16:creationId xmlns:a16="http://schemas.microsoft.com/office/drawing/2014/main" id="{4F3C21E8-E9EA-4A08-805F-A41C4D2E2EB7}"/>
              </a:ext>
            </a:extLst>
          </p:cNvPr>
          <p:cNvSpPr>
            <a:spLocks noGrp="1"/>
          </p:cNvSpPr>
          <p:nvPr>
            <p:ph type="sldNum" sz="quarter" idx="11"/>
          </p:nvPr>
        </p:nvSpPr>
        <p:spPr/>
        <p:txBody>
          <a:bodyPr/>
          <a:lstStyle>
            <a:lvl1pPr>
              <a:defRPr/>
            </a:lvl1pPr>
          </a:lstStyle>
          <a:p>
            <a:fld id="{B0F31C23-CAF0-4512-9BA9-6F5D751DB022}" type="slidenum">
              <a:rPr lang="en-US" altLang="en-US"/>
              <a:pPr/>
              <a:t>‹#›</a:t>
            </a:fld>
            <a:endParaRPr lang="en-US" altLang="en-US"/>
          </a:p>
        </p:txBody>
      </p:sp>
      <p:sp>
        <p:nvSpPr>
          <p:cNvPr id="4" name="Date Placeholder 3">
            <a:extLst>
              <a:ext uri="{FF2B5EF4-FFF2-40B4-BE49-F238E27FC236}">
                <a16:creationId xmlns:a16="http://schemas.microsoft.com/office/drawing/2014/main" id="{C6D8F6B8-CE0B-484B-A1C3-FD6C9CED0B1B}"/>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42932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BEB0-CD52-4AA2-8334-0623679CF7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F9FA6C-49F7-4026-BD55-B584A6A8919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02C670-42CA-4E94-A449-088716BEC1C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81D5135C-2A38-4C9C-9199-F0A26C0EAC8D}"/>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A27D815-C7B3-4327-9C5F-40EAB50778E1}"/>
              </a:ext>
            </a:extLst>
          </p:cNvPr>
          <p:cNvSpPr>
            <a:spLocks noGrp="1"/>
          </p:cNvSpPr>
          <p:nvPr>
            <p:ph type="sldNum" sz="quarter" idx="11"/>
          </p:nvPr>
        </p:nvSpPr>
        <p:spPr/>
        <p:txBody>
          <a:bodyPr/>
          <a:lstStyle>
            <a:lvl1pPr>
              <a:defRPr/>
            </a:lvl1pPr>
          </a:lstStyle>
          <a:p>
            <a:fld id="{F46B6079-07FB-48C2-BC90-0D57078B96C3}" type="slidenum">
              <a:rPr lang="en-US" altLang="en-US"/>
              <a:pPr/>
              <a:t>‹#›</a:t>
            </a:fld>
            <a:endParaRPr lang="en-US" altLang="en-US"/>
          </a:p>
        </p:txBody>
      </p:sp>
      <p:sp>
        <p:nvSpPr>
          <p:cNvPr id="7" name="Date Placeholder 6">
            <a:extLst>
              <a:ext uri="{FF2B5EF4-FFF2-40B4-BE49-F238E27FC236}">
                <a16:creationId xmlns:a16="http://schemas.microsoft.com/office/drawing/2014/main" id="{DC65CA14-7471-4178-8EE8-D8B2EA2525EA}"/>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24218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52C0-8164-47AE-8C0F-0259755ADF1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A2A3A4-18F5-46E2-80E4-F86A585CE53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9D2129-9242-4213-AD9B-EA4682379F8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A915E1F3-EAD4-4147-9186-397B616142A4}"/>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31B555B-D3AD-46D1-94A3-3684AE08A1E9}"/>
              </a:ext>
            </a:extLst>
          </p:cNvPr>
          <p:cNvSpPr>
            <a:spLocks noGrp="1"/>
          </p:cNvSpPr>
          <p:nvPr>
            <p:ph type="sldNum" sz="quarter" idx="11"/>
          </p:nvPr>
        </p:nvSpPr>
        <p:spPr/>
        <p:txBody>
          <a:bodyPr/>
          <a:lstStyle>
            <a:lvl1pPr>
              <a:defRPr/>
            </a:lvl1pPr>
          </a:lstStyle>
          <a:p>
            <a:fld id="{BE659CE7-1F61-4EEC-BBCB-CEC1BAA40F89}" type="slidenum">
              <a:rPr lang="en-US" altLang="en-US"/>
              <a:pPr/>
              <a:t>‹#›</a:t>
            </a:fld>
            <a:endParaRPr lang="en-US" altLang="en-US"/>
          </a:p>
        </p:txBody>
      </p:sp>
      <p:sp>
        <p:nvSpPr>
          <p:cNvPr id="7" name="Date Placeholder 6">
            <a:extLst>
              <a:ext uri="{FF2B5EF4-FFF2-40B4-BE49-F238E27FC236}">
                <a16:creationId xmlns:a16="http://schemas.microsoft.com/office/drawing/2014/main" id="{EE403B31-C9E3-4922-A91E-997A3A689A49}"/>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12804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0396305-476E-478A-9B37-C2B7B2ECE0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23555" name="Rectangle 3">
            <a:extLst>
              <a:ext uri="{FF2B5EF4-FFF2-40B4-BE49-F238E27FC236}">
                <a16:creationId xmlns:a16="http://schemas.microsoft.com/office/drawing/2014/main" id="{59DF4191-554C-4B47-880F-F5F560C40D8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fld id="{3BE66539-4656-409D-9C7D-9C5DAD3220A6}" type="slidenum">
              <a:rPr lang="en-US" altLang="en-US"/>
              <a:pPr/>
              <a:t>‹#›</a:t>
            </a:fld>
            <a:endParaRPr lang="en-US" altLang="en-US"/>
          </a:p>
        </p:txBody>
      </p:sp>
      <p:grpSp>
        <p:nvGrpSpPr>
          <p:cNvPr id="23556" name="Group 4">
            <a:extLst>
              <a:ext uri="{FF2B5EF4-FFF2-40B4-BE49-F238E27FC236}">
                <a16:creationId xmlns:a16="http://schemas.microsoft.com/office/drawing/2014/main" id="{36F948AD-D2E6-4AF0-A015-E96919BE17F6}"/>
              </a:ext>
            </a:extLst>
          </p:cNvPr>
          <p:cNvGrpSpPr>
            <a:grpSpLocks/>
          </p:cNvGrpSpPr>
          <p:nvPr/>
        </p:nvGrpSpPr>
        <p:grpSpPr bwMode="auto">
          <a:xfrm>
            <a:off x="0" y="0"/>
            <a:ext cx="9144000" cy="546100"/>
            <a:chOff x="0" y="0"/>
            <a:chExt cx="5760" cy="344"/>
          </a:xfrm>
        </p:grpSpPr>
        <p:sp>
          <p:nvSpPr>
            <p:cNvPr id="23557" name="Rectangle 5">
              <a:extLst>
                <a:ext uri="{FF2B5EF4-FFF2-40B4-BE49-F238E27FC236}">
                  <a16:creationId xmlns:a16="http://schemas.microsoft.com/office/drawing/2014/main" id="{7A239CDF-4568-46F9-BC01-E056CA955284}"/>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2400">
                <a:latin typeface="Times New Roman" panose="02020603050405020304" pitchFamily="18" charset="0"/>
              </a:endParaRPr>
            </a:p>
          </p:txBody>
        </p:sp>
        <p:sp>
          <p:nvSpPr>
            <p:cNvPr id="23558" name="Rectangle 6">
              <a:extLst>
                <a:ext uri="{FF2B5EF4-FFF2-40B4-BE49-F238E27FC236}">
                  <a16:creationId xmlns:a16="http://schemas.microsoft.com/office/drawing/2014/main" id="{2211DB0F-7957-4BD5-A7AD-AD78BBF8530B}"/>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sz="2400">
                <a:latin typeface="Times New Roman" panose="02020603050405020304" pitchFamily="18" charset="0"/>
              </a:endParaRPr>
            </a:p>
          </p:txBody>
        </p:sp>
        <p:sp>
          <p:nvSpPr>
            <p:cNvPr id="23559" name="Rectangle 7">
              <a:extLst>
                <a:ext uri="{FF2B5EF4-FFF2-40B4-BE49-F238E27FC236}">
                  <a16:creationId xmlns:a16="http://schemas.microsoft.com/office/drawing/2014/main" id="{9C5CF70E-6942-4417-A63B-42D595579A6E}"/>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a:solidFill>
                  <a:schemeClr val="hlink"/>
                </a:solidFill>
              </a:endParaRPr>
            </a:p>
          </p:txBody>
        </p:sp>
        <p:sp>
          <p:nvSpPr>
            <p:cNvPr id="23560" name="Rectangle 8">
              <a:extLst>
                <a:ext uri="{FF2B5EF4-FFF2-40B4-BE49-F238E27FC236}">
                  <a16:creationId xmlns:a16="http://schemas.microsoft.com/office/drawing/2014/main" id="{F0A71765-A30F-48D8-9AE1-03DF9821E03B}"/>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a:solidFill>
                  <a:schemeClr val="hlink"/>
                </a:solidFill>
              </a:endParaRPr>
            </a:p>
          </p:txBody>
        </p:sp>
        <p:sp>
          <p:nvSpPr>
            <p:cNvPr id="23561" name="Rectangle 9">
              <a:extLst>
                <a:ext uri="{FF2B5EF4-FFF2-40B4-BE49-F238E27FC236}">
                  <a16:creationId xmlns:a16="http://schemas.microsoft.com/office/drawing/2014/main" id="{43127CB6-2589-4902-8076-7ED9E17B3442}"/>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a:solidFill>
                  <a:schemeClr val="accent2"/>
                </a:solidFill>
              </a:endParaRPr>
            </a:p>
          </p:txBody>
        </p:sp>
        <p:sp>
          <p:nvSpPr>
            <p:cNvPr id="23562" name="Rectangle 10">
              <a:extLst>
                <a:ext uri="{FF2B5EF4-FFF2-40B4-BE49-F238E27FC236}">
                  <a16:creationId xmlns:a16="http://schemas.microsoft.com/office/drawing/2014/main" id="{BB630BD8-3597-4FE2-A537-719DDCBD7459}"/>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a:solidFill>
                  <a:schemeClr val="hlink"/>
                </a:solidFill>
              </a:endParaRPr>
            </a:p>
          </p:txBody>
        </p:sp>
        <p:sp>
          <p:nvSpPr>
            <p:cNvPr id="23563" name="Rectangle 11">
              <a:extLst>
                <a:ext uri="{FF2B5EF4-FFF2-40B4-BE49-F238E27FC236}">
                  <a16:creationId xmlns:a16="http://schemas.microsoft.com/office/drawing/2014/main" id="{F754A7FF-16B9-417B-92DE-86F42D50803E}"/>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sz="2400">
                <a:latin typeface="Times New Roman" panose="02020603050405020304" pitchFamily="18" charset="0"/>
              </a:endParaRPr>
            </a:p>
          </p:txBody>
        </p:sp>
        <p:sp>
          <p:nvSpPr>
            <p:cNvPr id="23564" name="Rectangle 12">
              <a:extLst>
                <a:ext uri="{FF2B5EF4-FFF2-40B4-BE49-F238E27FC236}">
                  <a16:creationId xmlns:a16="http://schemas.microsoft.com/office/drawing/2014/main" id="{AC890AB6-3377-47F6-A4F3-D5F99BA18C4A}"/>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a:solidFill>
                  <a:schemeClr val="accent2"/>
                </a:solidFill>
              </a:endParaRPr>
            </a:p>
          </p:txBody>
        </p:sp>
        <p:sp>
          <p:nvSpPr>
            <p:cNvPr id="23565" name="Rectangle 13">
              <a:extLst>
                <a:ext uri="{FF2B5EF4-FFF2-40B4-BE49-F238E27FC236}">
                  <a16:creationId xmlns:a16="http://schemas.microsoft.com/office/drawing/2014/main" id="{46B99F72-46B0-408C-86E3-AB33E67A26FB}"/>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tLang="en-US">
                <a:solidFill>
                  <a:schemeClr val="accent2"/>
                </a:solidFill>
              </a:endParaRPr>
            </a:p>
          </p:txBody>
        </p:sp>
      </p:grpSp>
      <p:sp>
        <p:nvSpPr>
          <p:cNvPr id="23566" name="Rectangle 14">
            <a:extLst>
              <a:ext uri="{FF2B5EF4-FFF2-40B4-BE49-F238E27FC236}">
                <a16:creationId xmlns:a16="http://schemas.microsoft.com/office/drawing/2014/main" id="{DEA7B130-7F8F-4983-AB8D-BD68C05029F7}"/>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3567" name="Rectangle 15">
            <a:extLst>
              <a:ext uri="{FF2B5EF4-FFF2-40B4-BE49-F238E27FC236}">
                <a16:creationId xmlns:a16="http://schemas.microsoft.com/office/drawing/2014/main" id="{482837FB-032A-4A2D-B8E3-3BDF41A94414}"/>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68" name="Rectangle 16">
            <a:extLst>
              <a:ext uri="{FF2B5EF4-FFF2-40B4-BE49-F238E27FC236}">
                <a16:creationId xmlns:a16="http://schemas.microsoft.com/office/drawing/2014/main" id="{DAD9EA8E-0F2D-47EE-B873-F117DA83CE3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endParaRPr lang="en-US"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search.yahoo.com/images/view;_ylt=A0LEV1RSqqFUbxwA06xXNyoA;_ylu=X3oDMTB0dmcxYmV0BHNlYwNzYwRjb2xvA2JmMQR2dGlkA1NNRTgwN18x?p=happy+sad+face&amp;back=http%3A%2F%2Fsearch.yahoo.com%2Fsearch%3Fp%3Dhappy%2Bsad%2Bface%26ei%3DUTF-8%26type%3D11051_091914%26fr%3Dtightropetb&amp;w=600&amp;h=302&amp;imgurl=harrysutanto.com%2Fwp-content%2Fuploads%2F2013%2F03%2Fhappy-sad-faces_620.jpg&amp;size=66KB&amp;name=happy-sad-faces_620.jpg&amp;rcurl=http%3A%2F%2Fimgarcade.com%2F1%2Fhappy-and-sad-faces%2F&amp;rurl=http%3A%2F%2Fimgarcade.com%2F1%2Fhappy-and-sad-faces%2F&amp;type=&amp;no=8&amp;tt=118&amp;oid=b3bbe5355fa74a66a4240b4cbcbebb74&amp;tit=Happy+And+Sad+Faces+Anda+mau+terus+bersedih+dan&amp;sigr=11be21ptm&amp;sigi=123ojtn9a&amp;sign=10n148jv9&amp;sigt=1034t694l&amp;sigb=12ph0cmdu&amp;fr=tightropetb"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theatlantic.com/magazine/print/2011/07/the-brain-on-tria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url=http://www.personalprogress.co.uk/pp/whats-worse-failing-never-trying/&amp;rct=j&amp;frm=1&amp;q=&amp;esrc=s&amp;sa=U&amp;ei=xqChVKiEKYOqyATWiIGYAw&amp;ved=0CBYQ9QEwAA&amp;usg=AFQjCNE4K8Ybs9s3XB7EXdfsIYcoRdnrM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rondinid@opd.wi.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5429C84-3937-44A0-A160-FBC4CAB6ED2E}"/>
              </a:ext>
            </a:extLst>
          </p:cNvPr>
          <p:cNvSpPr>
            <a:spLocks noGrp="1" noChangeArrowheads="1"/>
          </p:cNvSpPr>
          <p:nvPr>
            <p:ph type="ctrTitle"/>
          </p:nvPr>
        </p:nvSpPr>
        <p:spPr/>
        <p:txBody>
          <a:bodyPr/>
          <a:lstStyle/>
          <a:p>
            <a:r>
              <a:rPr lang="en-US" altLang="en-US"/>
              <a:t>Adolescent  Brain Development</a:t>
            </a:r>
          </a:p>
        </p:txBody>
      </p:sp>
      <p:pic>
        <p:nvPicPr>
          <p:cNvPr id="2053" name="Picture 5" descr="phineas_gage">
            <a:extLst>
              <a:ext uri="{FF2B5EF4-FFF2-40B4-BE49-F238E27FC236}">
                <a16:creationId xmlns:a16="http://schemas.microsoft.com/office/drawing/2014/main" id="{9B5D3248-4381-4980-9FBB-6896018D98FE}"/>
              </a:ext>
            </a:extLst>
          </p:cNvPr>
          <p:cNvPicPr>
            <a:picLocks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5364163" y="4267200"/>
            <a:ext cx="1235075" cy="175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a:extLst>
              <a:ext uri="{FF2B5EF4-FFF2-40B4-BE49-F238E27FC236}">
                <a16:creationId xmlns:a16="http://schemas.microsoft.com/office/drawing/2014/main" id="{3C05739D-C194-4FDB-B637-1C4E442F3C38}"/>
              </a:ext>
            </a:extLst>
          </p:cNvPr>
          <p:cNvSpPr>
            <a:spLocks noGrp="1" noChangeArrowheads="1"/>
          </p:cNvSpPr>
          <p:nvPr>
            <p:ph type="title"/>
          </p:nvPr>
        </p:nvSpPr>
        <p:spPr/>
        <p:txBody>
          <a:bodyPr/>
          <a:lstStyle/>
          <a:p>
            <a:pPr algn="ctr"/>
            <a:r>
              <a:rPr lang="en-US" altLang="en-US"/>
              <a:t>The Immaturity Gap</a:t>
            </a:r>
          </a:p>
        </p:txBody>
      </p:sp>
      <p:graphicFrame>
        <p:nvGraphicFramePr>
          <p:cNvPr id="44036" name="Object 4">
            <a:extLst>
              <a:ext uri="{FF2B5EF4-FFF2-40B4-BE49-F238E27FC236}">
                <a16:creationId xmlns:a16="http://schemas.microsoft.com/office/drawing/2014/main" id="{4E4005E8-7DB9-4DB0-B2CD-A19512A85AD6}"/>
              </a:ext>
            </a:extLst>
          </p:cNvPr>
          <p:cNvGraphicFramePr>
            <a:graphicFrameLocks noChangeAspect="1"/>
          </p:cNvGraphicFramePr>
          <p:nvPr>
            <p:ph idx="1"/>
          </p:nvPr>
        </p:nvGraphicFramePr>
        <p:xfrm>
          <a:off x="2036763" y="1981200"/>
          <a:ext cx="5068887" cy="3886200"/>
        </p:xfrm>
        <a:graphic>
          <a:graphicData uri="http://schemas.openxmlformats.org/presentationml/2006/ole">
            <mc:AlternateContent xmlns:mc="http://schemas.openxmlformats.org/markup-compatibility/2006">
              <mc:Choice xmlns:v="urn:schemas-microsoft-com:vml" Requires="v">
                <p:oleObj spid="_x0000_s44039" name="Chart" r:id="rId3" imgW="7267651" imgH="5572049" progId="MSGraph.Chart.8">
                  <p:embed followColorScheme="full"/>
                </p:oleObj>
              </mc:Choice>
              <mc:Fallback>
                <p:oleObj name="Chart" r:id="rId3" imgW="7267651" imgH="5572049"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763" y="1981200"/>
                        <a:ext cx="5068887" cy="38862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33E7B3E-5CBA-4CC6-8DD2-2B2B97495952}"/>
              </a:ext>
            </a:extLst>
          </p:cNvPr>
          <p:cNvSpPr>
            <a:spLocks noGrp="1" noChangeArrowheads="1"/>
          </p:cNvSpPr>
          <p:nvPr>
            <p:ph type="title"/>
          </p:nvPr>
        </p:nvSpPr>
        <p:spPr/>
        <p:txBody>
          <a:bodyPr/>
          <a:lstStyle/>
          <a:p>
            <a:r>
              <a:rPr lang="en-US" altLang="en-US"/>
              <a:t>Cold Cognition – Hot Cognition</a:t>
            </a:r>
          </a:p>
        </p:txBody>
      </p:sp>
      <p:sp>
        <p:nvSpPr>
          <p:cNvPr id="76803" name="Rectangle 3">
            <a:extLst>
              <a:ext uri="{FF2B5EF4-FFF2-40B4-BE49-F238E27FC236}">
                <a16:creationId xmlns:a16="http://schemas.microsoft.com/office/drawing/2014/main" id="{3F5A5FAC-D20A-4FD7-80AF-6A467348C703}"/>
              </a:ext>
            </a:extLst>
          </p:cNvPr>
          <p:cNvSpPr>
            <a:spLocks noGrp="1" noChangeArrowheads="1"/>
          </p:cNvSpPr>
          <p:nvPr>
            <p:ph type="body" idx="1"/>
          </p:nvPr>
        </p:nvSpPr>
        <p:spPr/>
        <p:txBody>
          <a:bodyPr/>
          <a:lstStyle/>
          <a:p>
            <a:pPr>
              <a:lnSpc>
                <a:spcPct val="80000"/>
              </a:lnSpc>
            </a:pPr>
            <a:r>
              <a:rPr lang="en-US" altLang="en-US" sz="2800"/>
              <a:t>Stealing is Wrong		On a dare from a 					popular peer</a:t>
            </a:r>
          </a:p>
          <a:p>
            <a:pPr>
              <a:lnSpc>
                <a:spcPct val="80000"/>
              </a:lnSpc>
            </a:pPr>
            <a:endParaRPr lang="en-US" altLang="en-US" sz="2800"/>
          </a:p>
          <a:p>
            <a:pPr>
              <a:lnSpc>
                <a:spcPct val="80000"/>
              </a:lnSpc>
            </a:pPr>
            <a:r>
              <a:rPr lang="en-US" altLang="en-US" sz="2800"/>
              <a:t>Weapons at School		Friend shows you     are illegal  			 knife in his backpack</a:t>
            </a:r>
          </a:p>
          <a:p>
            <a:pPr>
              <a:lnSpc>
                <a:spcPct val="80000"/>
              </a:lnSpc>
            </a:pPr>
            <a:endParaRPr lang="en-US" altLang="en-US" sz="2800"/>
          </a:p>
          <a:p>
            <a:pPr>
              <a:lnSpc>
                <a:spcPct val="80000"/>
              </a:lnSpc>
            </a:pPr>
            <a:r>
              <a:rPr lang="en-US" altLang="en-US" sz="2800"/>
              <a:t>Unprotected sex is		Backseat of a car</a:t>
            </a:r>
            <a:br>
              <a:rPr lang="en-US" altLang="en-US" sz="2800"/>
            </a:br>
            <a:r>
              <a:rPr lang="en-US" altLang="en-US" sz="2800"/>
              <a:t>is dangerous, can lead</a:t>
            </a:r>
            <a:br>
              <a:rPr lang="en-US" altLang="en-US" sz="2800"/>
            </a:br>
            <a:r>
              <a:rPr lang="en-US" altLang="en-US" sz="2800"/>
              <a:t>to pregnancy and STDs</a:t>
            </a:r>
          </a:p>
          <a:p>
            <a:pPr>
              <a:lnSpc>
                <a:spcPct val="80000"/>
              </a:lnSpc>
            </a:pPr>
            <a:endParaRPr lang="en-US" alt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7E24128-712D-444F-A55D-105666E1592A}"/>
              </a:ext>
            </a:extLst>
          </p:cNvPr>
          <p:cNvSpPr>
            <a:spLocks noGrp="1" noChangeArrowheads="1"/>
          </p:cNvSpPr>
          <p:nvPr>
            <p:ph type="title"/>
          </p:nvPr>
        </p:nvSpPr>
        <p:spPr/>
        <p:txBody>
          <a:bodyPr/>
          <a:lstStyle/>
          <a:p>
            <a:pPr algn="ctr"/>
            <a:r>
              <a:rPr lang="en-US" altLang="en-US"/>
              <a:t>Brain Development</a:t>
            </a:r>
          </a:p>
        </p:txBody>
      </p:sp>
      <p:sp>
        <p:nvSpPr>
          <p:cNvPr id="29699" name="Rectangle 3">
            <a:extLst>
              <a:ext uri="{FF2B5EF4-FFF2-40B4-BE49-F238E27FC236}">
                <a16:creationId xmlns:a16="http://schemas.microsoft.com/office/drawing/2014/main" id="{5B958869-E978-43C9-B0E4-362230C77448}"/>
              </a:ext>
            </a:extLst>
          </p:cNvPr>
          <p:cNvSpPr>
            <a:spLocks noGrp="1" noChangeArrowheads="1"/>
          </p:cNvSpPr>
          <p:nvPr>
            <p:ph type="body" sz="half" idx="1"/>
          </p:nvPr>
        </p:nvSpPr>
        <p:spPr/>
        <p:txBody>
          <a:bodyPr/>
          <a:lstStyle/>
          <a:p>
            <a:r>
              <a:rPr lang="en-US" altLang="en-US" sz="2400"/>
              <a:t>New findings are emerging from the field of neuroscience that indicate there may be a neurobiological basis for some of the cognitive and psychosocial characteristics we are seeing develop in adolescence</a:t>
            </a:r>
          </a:p>
        </p:txBody>
      </p:sp>
      <p:pic>
        <p:nvPicPr>
          <p:cNvPr id="29700" name="Picture 4" descr="Brain labeled">
            <a:extLst>
              <a:ext uri="{FF2B5EF4-FFF2-40B4-BE49-F238E27FC236}">
                <a16:creationId xmlns:a16="http://schemas.microsoft.com/office/drawing/2014/main" id="{14DA86A3-B914-4515-8020-9BE1F6287E76}"/>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730500"/>
            <a:ext cx="4038600" cy="2386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6BD1A8E-955F-4BFB-B906-EAC8A28AEDF9}"/>
              </a:ext>
            </a:extLst>
          </p:cNvPr>
          <p:cNvSpPr>
            <a:spLocks noGrp="1" noChangeArrowheads="1"/>
          </p:cNvSpPr>
          <p:nvPr>
            <p:ph type="title"/>
          </p:nvPr>
        </p:nvSpPr>
        <p:spPr/>
        <p:txBody>
          <a:bodyPr/>
          <a:lstStyle/>
          <a:p>
            <a:pPr algn="ctr"/>
            <a:r>
              <a:rPr lang="en-US" altLang="en-US"/>
              <a:t>Amygdala</a:t>
            </a:r>
          </a:p>
        </p:txBody>
      </p:sp>
      <p:sp>
        <p:nvSpPr>
          <p:cNvPr id="60419" name="Rectangle 3">
            <a:extLst>
              <a:ext uri="{FF2B5EF4-FFF2-40B4-BE49-F238E27FC236}">
                <a16:creationId xmlns:a16="http://schemas.microsoft.com/office/drawing/2014/main" id="{9E19E679-4730-43CC-B5D9-AF21DE435792}"/>
              </a:ext>
            </a:extLst>
          </p:cNvPr>
          <p:cNvSpPr>
            <a:spLocks noGrp="1" noChangeArrowheads="1"/>
          </p:cNvSpPr>
          <p:nvPr>
            <p:ph type="body" idx="1"/>
          </p:nvPr>
        </p:nvSpPr>
        <p:spPr/>
        <p:txBody>
          <a:bodyPr/>
          <a:lstStyle/>
          <a:p>
            <a:pPr>
              <a:lnSpc>
                <a:spcPct val="90000"/>
              </a:lnSpc>
            </a:pPr>
            <a:r>
              <a:rPr lang="en-US" altLang="en-US"/>
              <a:t>Part of limbic system – emotional center. </a:t>
            </a:r>
          </a:p>
          <a:p>
            <a:pPr>
              <a:lnSpc>
                <a:spcPct val="90000"/>
              </a:lnSpc>
            </a:pPr>
            <a:r>
              <a:rPr lang="en-US" altLang="en-US"/>
              <a:t>Designed to detect danger and produce rapid protective responses without conscious participation:  Primitive impulses of aggression, anger and fear.</a:t>
            </a:r>
          </a:p>
          <a:p>
            <a:pPr>
              <a:lnSpc>
                <a:spcPct val="90000"/>
              </a:lnSpc>
            </a:pPr>
            <a:r>
              <a:rPr lang="en-US" altLang="en-US"/>
              <a:t>MRI shows limbic system, particularly amygdala, is more active in adolescent brains than adult brains.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677D246-6B67-42FC-9D33-7C535B522692}"/>
              </a:ext>
            </a:extLst>
          </p:cNvPr>
          <p:cNvSpPr>
            <a:spLocks noGrp="1" noChangeArrowheads="1"/>
          </p:cNvSpPr>
          <p:nvPr>
            <p:ph type="title"/>
          </p:nvPr>
        </p:nvSpPr>
        <p:spPr/>
        <p:txBody>
          <a:bodyPr/>
          <a:lstStyle/>
          <a:p>
            <a:pPr algn="ctr"/>
            <a:r>
              <a:rPr lang="en-US" altLang="en-US"/>
              <a:t>Prefrontal Cortex</a:t>
            </a:r>
          </a:p>
        </p:txBody>
      </p:sp>
      <p:sp>
        <p:nvSpPr>
          <p:cNvPr id="61443" name="Rectangle 3">
            <a:extLst>
              <a:ext uri="{FF2B5EF4-FFF2-40B4-BE49-F238E27FC236}">
                <a16:creationId xmlns:a16="http://schemas.microsoft.com/office/drawing/2014/main" id="{F8AE25E8-021A-4807-9952-21276ADEE5BB}"/>
              </a:ext>
            </a:extLst>
          </p:cNvPr>
          <p:cNvSpPr>
            <a:spLocks noGrp="1" noChangeArrowheads="1"/>
          </p:cNvSpPr>
          <p:nvPr>
            <p:ph type="body" idx="1"/>
          </p:nvPr>
        </p:nvSpPr>
        <p:spPr/>
        <p:txBody>
          <a:bodyPr/>
          <a:lstStyle/>
          <a:p>
            <a:pPr>
              <a:lnSpc>
                <a:spcPct val="90000"/>
              </a:lnSpc>
            </a:pPr>
            <a:r>
              <a:rPr lang="en-US" altLang="en-US" sz="2400"/>
              <a:t>Part of the “executive functions” of response inhibition, emotional regulation, planning and organization.</a:t>
            </a:r>
          </a:p>
          <a:p>
            <a:pPr>
              <a:lnSpc>
                <a:spcPct val="90000"/>
              </a:lnSpc>
            </a:pPr>
            <a:r>
              <a:rPr lang="en-US" altLang="en-US" sz="2400"/>
              <a:t>Associated with decision-making, risk assessment, judging future consequences, evaluating reward and punishment, impulse control, deception, impulse control, and making moral judgments.</a:t>
            </a:r>
          </a:p>
          <a:p>
            <a:pPr>
              <a:lnSpc>
                <a:spcPct val="90000"/>
              </a:lnSpc>
            </a:pPr>
            <a:r>
              <a:rPr lang="en-US" altLang="en-US" sz="2400"/>
              <a:t>Modulates amygdala.</a:t>
            </a:r>
          </a:p>
          <a:p>
            <a:pPr>
              <a:lnSpc>
                <a:spcPct val="90000"/>
              </a:lnSpc>
            </a:pPr>
            <a:r>
              <a:rPr lang="en-US" altLang="en-US" sz="2400"/>
              <a:t>Less active in adolescents than adults, develops last, in early to mid-twenties.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a:extLst>
              <a:ext uri="{FF2B5EF4-FFF2-40B4-BE49-F238E27FC236}">
                <a16:creationId xmlns:a16="http://schemas.microsoft.com/office/drawing/2014/main" id="{0A0B0C74-BAA1-43F6-9688-22D82C597280}"/>
              </a:ext>
            </a:extLst>
          </p:cNvPr>
          <p:cNvSpPr>
            <a:spLocks noGrp="1" noChangeArrowheads="1"/>
          </p:cNvSpPr>
          <p:nvPr>
            <p:ph type="title"/>
          </p:nvPr>
        </p:nvSpPr>
        <p:spPr/>
        <p:txBody>
          <a:bodyPr/>
          <a:lstStyle/>
          <a:p>
            <a:pPr algn="ctr"/>
            <a:r>
              <a:rPr lang="en-US" altLang="en-US"/>
              <a:t>Brain Maturation</a:t>
            </a:r>
          </a:p>
        </p:txBody>
      </p:sp>
      <p:sp>
        <p:nvSpPr>
          <p:cNvPr id="49159" name="Rectangle 7">
            <a:extLst>
              <a:ext uri="{FF2B5EF4-FFF2-40B4-BE49-F238E27FC236}">
                <a16:creationId xmlns:a16="http://schemas.microsoft.com/office/drawing/2014/main" id="{744CBA25-227A-4FAA-B5AC-395454C76B0B}"/>
              </a:ext>
            </a:extLst>
          </p:cNvPr>
          <p:cNvSpPr>
            <a:spLocks noGrp="1" noChangeArrowheads="1"/>
          </p:cNvSpPr>
          <p:nvPr>
            <p:ph sz="half" idx="1"/>
          </p:nvPr>
        </p:nvSpPr>
        <p:spPr/>
        <p:txBody>
          <a:bodyPr/>
          <a:lstStyle/>
          <a:p>
            <a:r>
              <a:rPr lang="en-US" altLang="en-US" sz="2800"/>
              <a:t>Measured by the density of gray matter.  Gray matter consists of neurons and synapses.  As the brain grows, gray matter declines.  </a:t>
            </a:r>
          </a:p>
        </p:txBody>
      </p:sp>
      <p:pic>
        <p:nvPicPr>
          <p:cNvPr id="49160" name="Content Placeholder 5" descr="brain.png">
            <a:extLst>
              <a:ext uri="{FF2B5EF4-FFF2-40B4-BE49-F238E27FC236}">
                <a16:creationId xmlns:a16="http://schemas.microsoft.com/office/drawing/2014/main" id="{12D0E10C-F88C-470A-97B7-4D917659C97A}"/>
              </a:ext>
            </a:extLst>
          </p:cNvPr>
          <p:cNvPicPr>
            <a:picLocks noChangeAspect="1"/>
          </p:cNvPicPr>
          <p:nvPr>
            <p:ph sz="half" idx="2"/>
          </p:nvPr>
        </p:nvPicPr>
        <p:blipFill>
          <a:blip r:embed="rId2">
            <a:extLst>
              <a:ext uri="{28A0092B-C50C-407E-A947-70E740481C1C}">
                <a14:useLocalDpi xmlns:a14="http://schemas.microsoft.com/office/drawing/2010/main" val="0"/>
              </a:ext>
            </a:extLst>
          </a:blip>
          <a:srcRect t="-6665" b="-6665"/>
          <a:stretch>
            <a:fillRect/>
          </a:stretch>
        </p:blipFill>
        <p:spPr>
          <a:xfrm>
            <a:off x="4745038" y="1981200"/>
            <a:ext cx="3844925"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1F47723-86B9-4D93-9048-36A4CED9CDFF}"/>
              </a:ext>
            </a:extLst>
          </p:cNvPr>
          <p:cNvSpPr>
            <a:spLocks noGrp="1" noChangeArrowheads="1"/>
          </p:cNvSpPr>
          <p:nvPr>
            <p:ph type="title"/>
          </p:nvPr>
        </p:nvSpPr>
        <p:spPr/>
        <p:txBody>
          <a:bodyPr/>
          <a:lstStyle/>
          <a:p>
            <a:pPr algn="ctr"/>
            <a:r>
              <a:rPr lang="en-US" altLang="en-US"/>
              <a:t>Brain Maturation/Pruning</a:t>
            </a:r>
          </a:p>
        </p:txBody>
      </p:sp>
      <p:sp>
        <p:nvSpPr>
          <p:cNvPr id="56323" name="Rectangle 3">
            <a:extLst>
              <a:ext uri="{FF2B5EF4-FFF2-40B4-BE49-F238E27FC236}">
                <a16:creationId xmlns:a16="http://schemas.microsoft.com/office/drawing/2014/main" id="{9332B7B3-EB20-4359-9C91-12A3FE82F060}"/>
              </a:ext>
            </a:extLst>
          </p:cNvPr>
          <p:cNvSpPr>
            <a:spLocks noGrp="1" noChangeArrowheads="1"/>
          </p:cNvSpPr>
          <p:nvPr>
            <p:ph type="body" sz="half" idx="1"/>
          </p:nvPr>
        </p:nvSpPr>
        <p:spPr/>
        <p:txBody>
          <a:bodyPr/>
          <a:lstStyle/>
          <a:p>
            <a:r>
              <a:rPr lang="en-US" altLang="en-US" sz="2800"/>
              <a:t>The process by which neural connections in gray matter that are used more frequently become strengthened, while weaker neural connections die off.</a:t>
            </a:r>
          </a:p>
        </p:txBody>
      </p:sp>
      <p:pic>
        <p:nvPicPr>
          <p:cNvPr id="56324" name="Picture 6">
            <a:extLst>
              <a:ext uri="{FF2B5EF4-FFF2-40B4-BE49-F238E27FC236}">
                <a16:creationId xmlns:a16="http://schemas.microsoft.com/office/drawing/2014/main" id="{F0DCA437-AB45-4C6C-94D0-5C092EEEF1EC}"/>
              </a:ext>
            </a:extLst>
          </p:cNvPr>
          <p:cNvPicPr>
            <a:picLocks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971800"/>
            <a:ext cx="4038600" cy="1947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8296D49-DDD4-4B84-BEB8-BFA5C5B01E73}"/>
              </a:ext>
            </a:extLst>
          </p:cNvPr>
          <p:cNvSpPr>
            <a:spLocks noGrp="1" noChangeArrowheads="1"/>
          </p:cNvSpPr>
          <p:nvPr>
            <p:ph type="title"/>
          </p:nvPr>
        </p:nvSpPr>
        <p:spPr/>
        <p:txBody>
          <a:bodyPr/>
          <a:lstStyle/>
          <a:p>
            <a:pPr algn="ctr"/>
            <a:r>
              <a:rPr lang="en-US" altLang="en-US"/>
              <a:t>Brain Maturation/Mylenation</a:t>
            </a:r>
          </a:p>
        </p:txBody>
      </p:sp>
      <p:sp>
        <p:nvSpPr>
          <p:cNvPr id="58371" name="Rectangle 3">
            <a:extLst>
              <a:ext uri="{FF2B5EF4-FFF2-40B4-BE49-F238E27FC236}">
                <a16:creationId xmlns:a16="http://schemas.microsoft.com/office/drawing/2014/main" id="{221C09A6-003A-4030-B96C-EC1EB6726CFA}"/>
              </a:ext>
            </a:extLst>
          </p:cNvPr>
          <p:cNvSpPr>
            <a:spLocks noGrp="1" noChangeArrowheads="1"/>
          </p:cNvSpPr>
          <p:nvPr>
            <p:ph type="body" sz="half" idx="1"/>
          </p:nvPr>
        </p:nvSpPr>
        <p:spPr/>
        <p:txBody>
          <a:bodyPr/>
          <a:lstStyle/>
          <a:p>
            <a:r>
              <a:rPr lang="en-US" altLang="en-US" sz="2400"/>
              <a:t>The process by which axons in the brain are coated with white matter, which increases the speed and efficiency of “communication” in the brain.</a:t>
            </a:r>
          </a:p>
          <a:p>
            <a:r>
              <a:rPr lang="en-US" altLang="en-US" sz="2400"/>
              <a:t>White matter multiplies as the brain grows.</a:t>
            </a:r>
          </a:p>
          <a:p>
            <a:endParaRPr lang="en-US" altLang="en-US" sz="2400"/>
          </a:p>
        </p:txBody>
      </p:sp>
      <p:pic>
        <p:nvPicPr>
          <p:cNvPr id="58372" name="Picture 8">
            <a:extLst>
              <a:ext uri="{FF2B5EF4-FFF2-40B4-BE49-F238E27FC236}">
                <a16:creationId xmlns:a16="http://schemas.microsoft.com/office/drawing/2014/main" id="{10BA46C0-852C-4C76-B63F-2035649807A8}"/>
              </a:ext>
            </a:extLst>
          </p:cNvPr>
          <p:cNvPicPr>
            <a:picLocks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047875"/>
            <a:ext cx="4038600" cy="3752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6CBF701-FD0C-4BEB-9507-9D8F36DB8855}"/>
              </a:ext>
            </a:extLst>
          </p:cNvPr>
          <p:cNvSpPr>
            <a:spLocks noGrp="1" noChangeArrowheads="1"/>
          </p:cNvSpPr>
          <p:nvPr>
            <p:ph type="title"/>
          </p:nvPr>
        </p:nvSpPr>
        <p:spPr/>
        <p:txBody>
          <a:bodyPr/>
          <a:lstStyle/>
          <a:p>
            <a:pPr algn="ctr"/>
            <a:r>
              <a:rPr lang="en-US" altLang="en-US"/>
              <a:t>What does it all mean?</a:t>
            </a:r>
          </a:p>
        </p:txBody>
      </p:sp>
      <p:sp>
        <p:nvSpPr>
          <p:cNvPr id="63491" name="Rectangle 3">
            <a:extLst>
              <a:ext uri="{FF2B5EF4-FFF2-40B4-BE49-F238E27FC236}">
                <a16:creationId xmlns:a16="http://schemas.microsoft.com/office/drawing/2014/main" id="{13C7808A-1A1D-439B-B6CA-59DA8C75ACEB}"/>
              </a:ext>
            </a:extLst>
          </p:cNvPr>
          <p:cNvSpPr>
            <a:spLocks noGrp="1" noChangeArrowheads="1"/>
          </p:cNvSpPr>
          <p:nvPr>
            <p:ph type="body" sz="half" idx="1"/>
          </p:nvPr>
        </p:nvSpPr>
        <p:spPr/>
        <p:txBody>
          <a:bodyPr/>
          <a:lstStyle/>
          <a:p>
            <a:r>
              <a:rPr lang="en-US" altLang="en-US" sz="2400"/>
              <a:t>Adolescence is a time characterized by a Socio-emotional System that is easily aroused and highly sensitive to social feedback.</a:t>
            </a:r>
          </a:p>
          <a:p>
            <a:r>
              <a:rPr lang="en-US" altLang="en-US" sz="2400"/>
              <a:t>Adolescence is a time characterized by a still-immature Cognitive Control System.</a:t>
            </a:r>
          </a:p>
        </p:txBody>
      </p:sp>
      <p:sp>
        <p:nvSpPr>
          <p:cNvPr id="63498" name="Rectangle 10">
            <a:extLst>
              <a:ext uri="{FF2B5EF4-FFF2-40B4-BE49-F238E27FC236}">
                <a16:creationId xmlns:a16="http://schemas.microsoft.com/office/drawing/2014/main" id="{2E783C6D-03E6-4214-A7FD-346438F49F77}"/>
              </a:ext>
            </a:extLst>
          </p:cNvPr>
          <p:cNvSpPr>
            <a:spLocks noGrp="1" noChangeArrowheads="1"/>
          </p:cNvSpPr>
          <p:nvPr>
            <p:ph sz="half" idx="2"/>
          </p:nvPr>
        </p:nvSpPr>
        <p:spPr/>
        <p:txBody>
          <a:bodyPr/>
          <a:lstStyle/>
          <a:p>
            <a:endParaRPr lang="en-US" altLang="en-US" sz="2800"/>
          </a:p>
        </p:txBody>
      </p:sp>
      <p:pic>
        <p:nvPicPr>
          <p:cNvPr id="63500" name="Picture 12" descr="confused-student-e1350394401788">
            <a:extLst>
              <a:ext uri="{FF2B5EF4-FFF2-40B4-BE49-F238E27FC236}">
                <a16:creationId xmlns:a16="http://schemas.microsoft.com/office/drawing/2014/main" id="{1E1A7A0D-0705-4B6F-A94B-0BB942123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288" y="1981200"/>
            <a:ext cx="4557712"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923F48D-7407-4472-BD71-F63EDF33F0A8}"/>
              </a:ext>
            </a:extLst>
          </p:cNvPr>
          <p:cNvSpPr>
            <a:spLocks noGrp="1" noChangeArrowheads="1"/>
          </p:cNvSpPr>
          <p:nvPr>
            <p:ph type="title"/>
          </p:nvPr>
        </p:nvSpPr>
        <p:spPr/>
        <p:txBody>
          <a:bodyPr/>
          <a:lstStyle/>
          <a:p>
            <a:pPr algn="ctr"/>
            <a:r>
              <a:rPr lang="en-US" altLang="en-US"/>
              <a:t>Psychosocial Development</a:t>
            </a:r>
          </a:p>
        </p:txBody>
      </p:sp>
      <p:sp>
        <p:nvSpPr>
          <p:cNvPr id="86019" name="Rectangle 3">
            <a:extLst>
              <a:ext uri="{FF2B5EF4-FFF2-40B4-BE49-F238E27FC236}">
                <a16:creationId xmlns:a16="http://schemas.microsoft.com/office/drawing/2014/main" id="{2EB6F342-AA0F-4BB6-803A-D6461D9B8042}"/>
              </a:ext>
            </a:extLst>
          </p:cNvPr>
          <p:cNvSpPr>
            <a:spLocks noGrp="1" noChangeArrowheads="1"/>
          </p:cNvSpPr>
          <p:nvPr>
            <p:ph type="body" idx="1"/>
          </p:nvPr>
        </p:nvSpPr>
        <p:spPr/>
        <p:txBody>
          <a:bodyPr/>
          <a:lstStyle/>
          <a:p>
            <a:pPr>
              <a:buFont typeface="Wingdings" panose="05000000000000000000" pitchFamily="2" charset="2"/>
              <a:buNone/>
            </a:pPr>
            <a:r>
              <a:rPr lang="en-US" altLang="en-US" sz="2800"/>
              <a:t>Adolescents:</a:t>
            </a:r>
          </a:p>
          <a:p>
            <a:r>
              <a:rPr lang="en-US" altLang="en-US" sz="2800"/>
              <a:t> Perceive risks differently from adults.</a:t>
            </a:r>
          </a:p>
          <a:p>
            <a:r>
              <a:rPr lang="en-US" altLang="en-US" sz="2800"/>
              <a:t>Seek sensation and have lower impulse control.</a:t>
            </a:r>
          </a:p>
          <a:p>
            <a:r>
              <a:rPr lang="en-US" altLang="en-US" sz="2800"/>
              <a:t>  Engage in present oriented thinking.</a:t>
            </a:r>
          </a:p>
          <a:p>
            <a:r>
              <a:rPr lang="en-US" altLang="en-US" sz="2800"/>
              <a:t>  Are more susceptible to peer influences and are more likely to comply with authority.</a:t>
            </a:r>
          </a:p>
          <a:p>
            <a:endParaRPr lang="en-US" alt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260EFD7-27C8-42D9-8A79-FAAAE61B3DF9}"/>
              </a:ext>
            </a:extLst>
          </p:cNvPr>
          <p:cNvSpPr>
            <a:spLocks noGrp="1" noChangeArrowheads="1"/>
          </p:cNvSpPr>
          <p:nvPr>
            <p:ph type="title"/>
          </p:nvPr>
        </p:nvSpPr>
        <p:spPr/>
        <p:txBody>
          <a:bodyPr/>
          <a:lstStyle/>
          <a:p>
            <a:pPr algn="ctr"/>
            <a:r>
              <a:rPr lang="en-US" altLang="en-US"/>
              <a:t>Kids are not little adults</a:t>
            </a:r>
          </a:p>
        </p:txBody>
      </p:sp>
      <p:pic>
        <p:nvPicPr>
          <p:cNvPr id="25606" name="Picture 6" descr="dressed-mum">
            <a:extLst>
              <a:ext uri="{FF2B5EF4-FFF2-40B4-BE49-F238E27FC236}">
                <a16:creationId xmlns:a16="http://schemas.microsoft.com/office/drawing/2014/main" id="{279C9903-07F1-43E2-AC20-7D9F1E3CDD16}"/>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95600" y="2209800"/>
            <a:ext cx="33528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C546464-2266-4530-B2F3-F4E0A7AAEE88}"/>
              </a:ext>
            </a:extLst>
          </p:cNvPr>
          <p:cNvSpPr>
            <a:spLocks noGrp="1" noChangeArrowheads="1"/>
          </p:cNvSpPr>
          <p:nvPr>
            <p:ph type="title"/>
          </p:nvPr>
        </p:nvSpPr>
        <p:spPr/>
        <p:txBody>
          <a:bodyPr/>
          <a:lstStyle/>
          <a:p>
            <a:pPr algn="ctr"/>
            <a:r>
              <a:rPr lang="en-US" altLang="en-US"/>
              <a:t>Structural Immaturity</a:t>
            </a:r>
          </a:p>
        </p:txBody>
      </p:sp>
      <p:sp>
        <p:nvSpPr>
          <p:cNvPr id="80899" name="Rectangle 3">
            <a:extLst>
              <a:ext uri="{FF2B5EF4-FFF2-40B4-BE49-F238E27FC236}">
                <a16:creationId xmlns:a16="http://schemas.microsoft.com/office/drawing/2014/main" id="{FF63C506-DD0C-4047-9769-CE31BE1D3CB5}"/>
              </a:ext>
            </a:extLst>
          </p:cNvPr>
          <p:cNvSpPr>
            <a:spLocks noGrp="1" noChangeArrowheads="1"/>
          </p:cNvSpPr>
          <p:nvPr>
            <p:ph type="body" idx="1"/>
          </p:nvPr>
        </p:nvSpPr>
        <p:spPr/>
        <p:txBody>
          <a:bodyPr/>
          <a:lstStyle/>
          <a:p>
            <a:r>
              <a:rPr lang="en-US" altLang="en-US" sz="2800"/>
              <a:t>Adolescents have fewer, slower connections between amygdala and prefrontal cortex.</a:t>
            </a:r>
          </a:p>
          <a:p>
            <a:r>
              <a:rPr lang="en-US" altLang="en-US" sz="2800"/>
              <a:t>Myelination incomplete – makes communication between different parts of the brain faster and more reliable.</a:t>
            </a:r>
          </a:p>
          <a:p>
            <a:r>
              <a:rPr lang="en-US" altLang="en-US" sz="2800"/>
              <a:t>Pruning incomplete – establishes some pathways and extinguishes others, improving functioning of reasoning centers.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EE3D6AF-7375-44D6-A8DA-27AF7DB5D1BA}"/>
              </a:ext>
            </a:extLst>
          </p:cNvPr>
          <p:cNvSpPr>
            <a:spLocks noGrp="1" noChangeArrowheads="1"/>
          </p:cNvSpPr>
          <p:nvPr>
            <p:ph type="title"/>
          </p:nvPr>
        </p:nvSpPr>
        <p:spPr/>
        <p:txBody>
          <a:bodyPr/>
          <a:lstStyle/>
          <a:p>
            <a:pPr algn="ctr"/>
            <a:r>
              <a:rPr lang="en-US" altLang="en-US"/>
              <a:t>Risk Assessment</a:t>
            </a:r>
          </a:p>
        </p:txBody>
      </p:sp>
      <p:sp>
        <p:nvSpPr>
          <p:cNvPr id="90115" name="Rectangle 3">
            <a:extLst>
              <a:ext uri="{FF2B5EF4-FFF2-40B4-BE49-F238E27FC236}">
                <a16:creationId xmlns:a16="http://schemas.microsoft.com/office/drawing/2014/main" id="{9E755C74-4050-4969-B3C4-EC83EE7A0132}"/>
              </a:ext>
            </a:extLst>
          </p:cNvPr>
          <p:cNvSpPr>
            <a:spLocks noGrp="1" noChangeArrowheads="1"/>
          </p:cNvSpPr>
          <p:nvPr>
            <p:ph type="body" idx="1"/>
          </p:nvPr>
        </p:nvSpPr>
        <p:spPr/>
        <p:txBody>
          <a:bodyPr/>
          <a:lstStyle/>
          <a:p>
            <a:r>
              <a:rPr lang="en-US" altLang="en-US" sz="2800"/>
              <a:t>First, perceived invulnerability</a:t>
            </a:r>
          </a:p>
          <a:p>
            <a:pPr lvl="1"/>
            <a:r>
              <a:rPr lang="en-US" altLang="en-US" sz="2400"/>
              <a:t>Simply Do Not See Risks</a:t>
            </a:r>
          </a:p>
          <a:p>
            <a:r>
              <a:rPr lang="en-US" altLang="en-US" sz="2800"/>
              <a:t>Second, inaccurate risk-benefit analysis:</a:t>
            </a:r>
          </a:p>
          <a:p>
            <a:pPr lvl="1"/>
            <a:r>
              <a:rPr lang="en-US" altLang="en-US" sz="2400"/>
              <a:t>Over-value benefits, under-value risks</a:t>
            </a:r>
          </a:p>
          <a:p>
            <a:pPr lvl="1"/>
            <a:r>
              <a:rPr lang="en-US" altLang="en-US" sz="2400"/>
              <a:t>Values may be different:  Peer approval may be worth any consequence.</a:t>
            </a:r>
          </a:p>
          <a:p>
            <a:r>
              <a:rPr lang="en-US" altLang="en-US" sz="2800"/>
              <a:t>Third, present-oriented thinking:</a:t>
            </a:r>
          </a:p>
          <a:p>
            <a:pPr lvl="1"/>
            <a:r>
              <a:rPr lang="en-US" altLang="en-US" sz="2400"/>
              <a:t>Discount future, consider short-term risks, benefits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8C753230-3321-43CD-881B-677E73CAB3FC}"/>
              </a:ext>
            </a:extLst>
          </p:cNvPr>
          <p:cNvSpPr>
            <a:spLocks noGrp="1" noChangeArrowheads="1"/>
          </p:cNvSpPr>
          <p:nvPr>
            <p:ph type="title"/>
          </p:nvPr>
        </p:nvSpPr>
        <p:spPr/>
        <p:txBody>
          <a:bodyPr/>
          <a:lstStyle/>
          <a:p>
            <a:pPr algn="ctr"/>
            <a:r>
              <a:rPr lang="en-US" altLang="en-US"/>
              <a:t>Egocentrism</a:t>
            </a:r>
          </a:p>
        </p:txBody>
      </p:sp>
      <p:sp>
        <p:nvSpPr>
          <p:cNvPr id="91139" name="Rectangle 3">
            <a:extLst>
              <a:ext uri="{FF2B5EF4-FFF2-40B4-BE49-F238E27FC236}">
                <a16:creationId xmlns:a16="http://schemas.microsoft.com/office/drawing/2014/main" id="{EEA22967-9DE2-4A6E-93E4-0FBCA1C48F0D}"/>
              </a:ext>
            </a:extLst>
          </p:cNvPr>
          <p:cNvSpPr>
            <a:spLocks noGrp="1" noChangeArrowheads="1"/>
          </p:cNvSpPr>
          <p:nvPr>
            <p:ph type="body" idx="1"/>
          </p:nvPr>
        </p:nvSpPr>
        <p:spPr/>
        <p:txBody>
          <a:bodyPr/>
          <a:lstStyle/>
          <a:p>
            <a:r>
              <a:rPr lang="en-US" altLang="en-US" sz="2800"/>
              <a:t>Adolescents often become self-conscious and self-absorbed – believes others are constantly watching and evaluating</a:t>
            </a:r>
          </a:p>
          <a:p>
            <a:r>
              <a:rPr lang="en-US" altLang="en-US" sz="2800"/>
              <a:t>As a result:</a:t>
            </a:r>
          </a:p>
          <a:p>
            <a:pPr lvl="1"/>
            <a:r>
              <a:rPr lang="en-US" altLang="en-US" sz="2400"/>
              <a:t>Combined with present-oriented thinking, I am hopeless, cannot see way out of difficulties.</a:t>
            </a:r>
          </a:p>
          <a:p>
            <a:pPr lvl="1"/>
            <a:r>
              <a:rPr lang="en-US" altLang="en-US" sz="2400"/>
              <a:t>No one can understand me.</a:t>
            </a:r>
          </a:p>
          <a:p>
            <a:pPr lvl="1"/>
            <a:r>
              <a:rPr lang="en-US" altLang="en-US" sz="2400"/>
              <a:t>Less ability to empathize – appear unremorseful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958437A-EE54-4CD2-A41A-F31444C4A7C1}"/>
              </a:ext>
            </a:extLst>
          </p:cNvPr>
          <p:cNvSpPr>
            <a:spLocks noGrp="1" noChangeArrowheads="1"/>
          </p:cNvSpPr>
          <p:nvPr>
            <p:ph type="title"/>
          </p:nvPr>
        </p:nvSpPr>
        <p:spPr/>
        <p:txBody>
          <a:bodyPr/>
          <a:lstStyle/>
          <a:p>
            <a:pPr algn="ctr"/>
            <a:r>
              <a:rPr lang="en-US" altLang="en-US" sz="4000"/>
              <a:t>Disabilities, Trauma, and Victimization</a:t>
            </a:r>
          </a:p>
        </p:txBody>
      </p:sp>
      <p:sp>
        <p:nvSpPr>
          <p:cNvPr id="32771" name="Rectangle 3">
            <a:extLst>
              <a:ext uri="{FF2B5EF4-FFF2-40B4-BE49-F238E27FC236}">
                <a16:creationId xmlns:a16="http://schemas.microsoft.com/office/drawing/2014/main" id="{415C435B-E34D-450E-844E-C2248991D338}"/>
              </a:ext>
            </a:extLst>
          </p:cNvPr>
          <p:cNvSpPr>
            <a:spLocks noGrp="1" noChangeArrowheads="1"/>
          </p:cNvSpPr>
          <p:nvPr>
            <p:ph type="body" idx="1"/>
          </p:nvPr>
        </p:nvSpPr>
        <p:spPr/>
        <p:txBody>
          <a:bodyPr/>
          <a:lstStyle/>
          <a:p>
            <a:pPr>
              <a:lnSpc>
                <a:spcPct val="90000"/>
              </a:lnSpc>
            </a:pPr>
            <a:r>
              <a:rPr lang="en-US" altLang="en-US" sz="2800"/>
              <a:t>“Normal” adolescent brain is immature.</a:t>
            </a:r>
          </a:p>
          <a:p>
            <a:pPr>
              <a:lnSpc>
                <a:spcPct val="90000"/>
              </a:lnSpc>
            </a:pPr>
            <a:r>
              <a:rPr lang="en-US" altLang="en-US" sz="2800"/>
              <a:t>Adolescent who has suffered trauma, violence, abuse, neglect has further impaired brain functioning.</a:t>
            </a:r>
          </a:p>
          <a:p>
            <a:pPr lvl="1">
              <a:lnSpc>
                <a:spcPct val="90000"/>
              </a:lnSpc>
            </a:pPr>
            <a:r>
              <a:rPr lang="en-US" altLang="en-US" sz="2400"/>
              <a:t>General idea:  If in chronic survival mode, amygdala is constantly aroused, short circuits prefrontal cortex connection</a:t>
            </a:r>
          </a:p>
          <a:p>
            <a:pPr>
              <a:lnSpc>
                <a:spcPct val="90000"/>
              </a:lnSpc>
            </a:pPr>
            <a:r>
              <a:rPr lang="en-US" altLang="en-US" sz="2800"/>
              <a:t>Adolescent who has abused drugs or alcohol, has further impaired brain functioning.</a:t>
            </a:r>
          </a:p>
          <a:p>
            <a:pPr>
              <a:lnSpc>
                <a:spcPct val="90000"/>
              </a:lnSpc>
            </a:pPr>
            <a:endParaRPr lang="en-US" alt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B2A805F-E25D-49B8-9FB4-D4DE98509446}"/>
              </a:ext>
            </a:extLst>
          </p:cNvPr>
          <p:cNvSpPr>
            <a:spLocks noGrp="1" noChangeArrowheads="1"/>
          </p:cNvSpPr>
          <p:nvPr>
            <p:ph type="title"/>
          </p:nvPr>
        </p:nvSpPr>
        <p:spPr/>
        <p:txBody>
          <a:bodyPr/>
          <a:lstStyle/>
          <a:p>
            <a:pPr algn="ctr"/>
            <a:r>
              <a:rPr lang="en-US" altLang="en-US"/>
              <a:t>Interpreting Others</a:t>
            </a:r>
          </a:p>
        </p:txBody>
      </p:sp>
      <p:sp>
        <p:nvSpPr>
          <p:cNvPr id="66563" name="Rectangle 3">
            <a:extLst>
              <a:ext uri="{FF2B5EF4-FFF2-40B4-BE49-F238E27FC236}">
                <a16:creationId xmlns:a16="http://schemas.microsoft.com/office/drawing/2014/main" id="{CB84A279-B412-440B-B5B8-6F6D6131D422}"/>
              </a:ext>
            </a:extLst>
          </p:cNvPr>
          <p:cNvSpPr>
            <a:spLocks noGrp="1" noChangeArrowheads="1"/>
          </p:cNvSpPr>
          <p:nvPr>
            <p:ph type="body" sz="half" idx="1"/>
          </p:nvPr>
        </p:nvSpPr>
        <p:spPr/>
        <p:txBody>
          <a:bodyPr/>
          <a:lstStyle/>
          <a:p>
            <a:pPr>
              <a:lnSpc>
                <a:spcPct val="90000"/>
              </a:lnSpc>
            </a:pPr>
            <a:r>
              <a:rPr lang="en-US" altLang="en-US" sz="2000"/>
              <a:t>Adolescents misinterpret facial expressions and emotions.  More likely to perceive other’s actions as negative, threatening, or hostile.</a:t>
            </a:r>
          </a:p>
          <a:p>
            <a:pPr>
              <a:lnSpc>
                <a:spcPct val="90000"/>
              </a:lnSpc>
            </a:pPr>
            <a:r>
              <a:rPr lang="en-US" altLang="en-US" sz="2000"/>
              <a:t>Special problems for adolescents with disabilities:</a:t>
            </a:r>
          </a:p>
          <a:p>
            <a:pPr lvl="1">
              <a:lnSpc>
                <a:spcPct val="90000"/>
              </a:lnSpc>
            </a:pPr>
            <a:r>
              <a:rPr lang="en-US" altLang="en-US" sz="1800"/>
              <a:t>Neglected children – less accurate</a:t>
            </a:r>
          </a:p>
          <a:p>
            <a:pPr lvl="1">
              <a:lnSpc>
                <a:spcPct val="90000"/>
              </a:lnSpc>
            </a:pPr>
            <a:r>
              <a:rPr lang="en-US" altLang="en-US" sz="1800"/>
              <a:t>Abused children – over-identify anger</a:t>
            </a:r>
          </a:p>
          <a:p>
            <a:pPr lvl="1">
              <a:lnSpc>
                <a:spcPct val="90000"/>
              </a:lnSpc>
            </a:pPr>
            <a:r>
              <a:rPr lang="en-US" altLang="en-US" sz="1800"/>
              <a:t>Mood disorders – over-identify anger</a:t>
            </a:r>
          </a:p>
        </p:txBody>
      </p:sp>
      <p:pic>
        <p:nvPicPr>
          <p:cNvPr id="66571" name="Picture 11" descr="Happy And Sad Faces Anda mau terus bersedih dan">
            <a:hlinkClick r:id="rId2" tooltip="Happy And Sad Faces Anda mau terus bersedih dan"/>
            <a:extLst>
              <a:ext uri="{FF2B5EF4-FFF2-40B4-BE49-F238E27FC236}">
                <a16:creationId xmlns:a16="http://schemas.microsoft.com/office/drawing/2014/main" id="{08C69216-3A6A-4D0C-9D7B-ECBEC2B87F6A}"/>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9763" y="3448050"/>
            <a:ext cx="1895475" cy="952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FC1A8EF-9D95-4BF6-90CB-751CADA533BB}"/>
              </a:ext>
            </a:extLst>
          </p:cNvPr>
          <p:cNvSpPr>
            <a:spLocks noGrp="1" noChangeArrowheads="1"/>
          </p:cNvSpPr>
          <p:nvPr>
            <p:ph type="title"/>
          </p:nvPr>
        </p:nvSpPr>
        <p:spPr/>
        <p:txBody>
          <a:bodyPr/>
          <a:lstStyle/>
          <a:p>
            <a:pPr algn="ctr"/>
            <a:r>
              <a:rPr lang="en-US" altLang="en-US" sz="4000"/>
              <a:t>Roper v. Simmons</a:t>
            </a:r>
            <a:br>
              <a:rPr lang="en-US" altLang="en-US" sz="4000"/>
            </a:br>
            <a:r>
              <a:rPr lang="en-US" altLang="en-US" sz="4000"/>
              <a:t>543 </a:t>
            </a:r>
            <a:r>
              <a:rPr lang="en-US" altLang="en-US" sz="4200"/>
              <a:t>U.S</a:t>
            </a:r>
            <a:r>
              <a:rPr lang="en-US" altLang="en-US" sz="4000"/>
              <a:t>. 551 (2005)</a:t>
            </a:r>
          </a:p>
        </p:txBody>
      </p:sp>
      <p:sp>
        <p:nvSpPr>
          <p:cNvPr id="92163" name="Rectangle 3">
            <a:extLst>
              <a:ext uri="{FF2B5EF4-FFF2-40B4-BE49-F238E27FC236}">
                <a16:creationId xmlns:a16="http://schemas.microsoft.com/office/drawing/2014/main" id="{C33003AB-0910-4301-92B4-E49F2BCEFCFE}"/>
              </a:ext>
            </a:extLst>
          </p:cNvPr>
          <p:cNvSpPr>
            <a:spLocks noGrp="1" noChangeArrowheads="1"/>
          </p:cNvSpPr>
          <p:nvPr>
            <p:ph type="body" sz="half" idx="1"/>
          </p:nvPr>
        </p:nvSpPr>
        <p:spPr/>
        <p:txBody>
          <a:bodyPr/>
          <a:lstStyle/>
          <a:p>
            <a:pPr>
              <a:buFont typeface="Wingdings" panose="05000000000000000000" pitchFamily="2" charset="2"/>
              <a:buNone/>
            </a:pPr>
            <a:r>
              <a:rPr lang="en-US" altLang="en-US" sz="2400"/>
              <a:t>Comparative immaturity and irresponsibility, as confirmed by scientific and sociological studies.  Impetuous, ill-considered actions and an underdeveloped sense of responsibility, are hallmarks of youth.</a:t>
            </a:r>
          </a:p>
          <a:p>
            <a:endParaRPr lang="en-US" altLang="en-US" sz="2400"/>
          </a:p>
        </p:txBody>
      </p:sp>
      <p:graphicFrame>
        <p:nvGraphicFramePr>
          <p:cNvPr id="92164" name="Object 4">
            <a:extLst>
              <a:ext uri="{FF2B5EF4-FFF2-40B4-BE49-F238E27FC236}">
                <a16:creationId xmlns:a16="http://schemas.microsoft.com/office/drawing/2014/main" id="{2255B226-B4A0-4F0A-8B16-E972DA01477B}"/>
              </a:ext>
            </a:extLst>
          </p:cNvPr>
          <p:cNvGraphicFramePr>
            <a:graphicFrameLocks noChangeAspect="1"/>
          </p:cNvGraphicFramePr>
          <p:nvPr>
            <p:ph sz="half" idx="2"/>
          </p:nvPr>
        </p:nvGraphicFramePr>
        <p:xfrm>
          <a:off x="6153150" y="1981200"/>
          <a:ext cx="1028700" cy="3886200"/>
        </p:xfrm>
        <a:graphic>
          <a:graphicData uri="http://schemas.openxmlformats.org/presentationml/2006/ole">
            <mc:AlternateContent xmlns:mc="http://schemas.openxmlformats.org/markup-compatibility/2006">
              <mc:Choice xmlns:v="urn:schemas-microsoft-com:vml" Requires="v">
                <p:oleObj spid="_x0000_s92166" name="A&amp;L Express Graphic" r:id="rId3" imgW="1338840" imgH="5053680" progId="ALEditor">
                  <p:embed/>
                </p:oleObj>
              </mc:Choice>
              <mc:Fallback>
                <p:oleObj name="A&amp;L Express Graphic" r:id="rId3" imgW="1338840" imgH="5053680" progId="ALEditor">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150" y="1981200"/>
                        <a:ext cx="10287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DD2340F-EC70-443F-AC86-18F8B718167D}"/>
              </a:ext>
            </a:extLst>
          </p:cNvPr>
          <p:cNvSpPr>
            <a:spLocks noGrp="1" noChangeArrowheads="1"/>
          </p:cNvSpPr>
          <p:nvPr>
            <p:ph type="title"/>
          </p:nvPr>
        </p:nvSpPr>
        <p:spPr/>
        <p:txBody>
          <a:bodyPr/>
          <a:lstStyle/>
          <a:p>
            <a:pPr algn="ctr"/>
            <a:r>
              <a:rPr lang="en-US" altLang="en-US" sz="4000"/>
              <a:t>The Supreme Court’s Recognition of Developmental Science</a:t>
            </a:r>
          </a:p>
        </p:txBody>
      </p:sp>
      <p:pic>
        <p:nvPicPr>
          <p:cNvPr id="5" name="Content Placeholder 4">
            <a:extLst>
              <a:ext uri="{FF2B5EF4-FFF2-40B4-BE49-F238E27FC236}">
                <a16:creationId xmlns:a16="http://schemas.microsoft.com/office/drawing/2014/main" id="{F1409FCA-850F-469C-81C7-A79F7F1EA869}"/>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30375" y="1981200"/>
            <a:ext cx="5683250"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7DE83C8-4A94-4799-A1A3-446C3D5CDA09}"/>
              </a:ext>
            </a:extLst>
          </p:cNvPr>
          <p:cNvSpPr>
            <a:spLocks noGrp="1" noChangeArrowheads="1"/>
          </p:cNvSpPr>
          <p:nvPr>
            <p:ph type="title"/>
          </p:nvPr>
        </p:nvSpPr>
        <p:spPr/>
        <p:txBody>
          <a:bodyPr/>
          <a:lstStyle/>
          <a:p>
            <a:pPr algn="ctr"/>
            <a:r>
              <a:rPr lang="en-US" altLang="en-US" sz="4000"/>
              <a:t>Using Developmental Research at Expulsion Hearings</a:t>
            </a:r>
          </a:p>
        </p:txBody>
      </p:sp>
      <p:sp>
        <p:nvSpPr>
          <p:cNvPr id="33795" name="Rectangle 3">
            <a:extLst>
              <a:ext uri="{FF2B5EF4-FFF2-40B4-BE49-F238E27FC236}">
                <a16:creationId xmlns:a16="http://schemas.microsoft.com/office/drawing/2014/main" id="{11A7B46E-2BE9-4AF8-8339-F17EC7B3852F}"/>
              </a:ext>
            </a:extLst>
          </p:cNvPr>
          <p:cNvSpPr>
            <a:spLocks noGrp="1" noChangeArrowheads="1"/>
          </p:cNvSpPr>
          <p:nvPr>
            <p:ph type="body" sz="half" idx="1"/>
          </p:nvPr>
        </p:nvSpPr>
        <p:spPr/>
        <p:txBody>
          <a:bodyPr/>
          <a:lstStyle/>
          <a:p>
            <a:pPr>
              <a:lnSpc>
                <a:spcPct val="90000"/>
              </a:lnSpc>
            </a:pPr>
            <a:r>
              <a:rPr lang="en-US" altLang="en-US" sz="2000"/>
              <a:t>Decide which developmental characteristics support your argument.</a:t>
            </a:r>
          </a:p>
          <a:p>
            <a:pPr>
              <a:lnSpc>
                <a:spcPct val="90000"/>
              </a:lnSpc>
            </a:pPr>
            <a:r>
              <a:rPr lang="en-US" altLang="en-US" sz="2000"/>
              <a:t>Understand the science behind the developmental characteristics.</a:t>
            </a:r>
          </a:p>
          <a:p>
            <a:pPr>
              <a:lnSpc>
                <a:spcPct val="90000"/>
              </a:lnSpc>
            </a:pPr>
            <a:r>
              <a:rPr lang="en-US" altLang="en-US" sz="2000"/>
              <a:t>Identify accessible studies that you can explain to the ALJ.</a:t>
            </a:r>
          </a:p>
          <a:p>
            <a:pPr>
              <a:lnSpc>
                <a:spcPct val="90000"/>
              </a:lnSpc>
            </a:pPr>
            <a:r>
              <a:rPr lang="en-US" altLang="en-US" sz="2000"/>
              <a:t>Create summaries of the studies.</a:t>
            </a:r>
          </a:p>
          <a:p>
            <a:pPr>
              <a:lnSpc>
                <a:spcPct val="90000"/>
              </a:lnSpc>
            </a:pPr>
            <a:r>
              <a:rPr lang="en-US" altLang="en-US" sz="2000"/>
              <a:t>Make the studies real.</a:t>
            </a:r>
          </a:p>
        </p:txBody>
      </p:sp>
      <p:pic>
        <p:nvPicPr>
          <p:cNvPr id="33796" name="Picture 4" descr="blackgirlnerdsfeminists">
            <a:extLst>
              <a:ext uri="{FF2B5EF4-FFF2-40B4-BE49-F238E27FC236}">
                <a16:creationId xmlns:a16="http://schemas.microsoft.com/office/drawing/2014/main" id="{03DC1A5C-3033-483A-A43F-F26EF4B4A6A4}"/>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6400" y="2400300"/>
            <a:ext cx="23622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0970D8B5-E554-4888-9FE5-5A244BEDB96B}"/>
              </a:ext>
            </a:extLst>
          </p:cNvPr>
          <p:cNvSpPr>
            <a:spLocks noGrp="1" noChangeArrowheads="1"/>
          </p:cNvSpPr>
          <p:nvPr>
            <p:ph type="title"/>
          </p:nvPr>
        </p:nvSpPr>
        <p:spPr/>
        <p:txBody>
          <a:bodyPr/>
          <a:lstStyle/>
          <a:p>
            <a:pPr algn="ctr"/>
            <a:r>
              <a:rPr lang="en-US" altLang="en-US" sz="4000"/>
              <a:t>Introduction of Developmental Science</a:t>
            </a:r>
          </a:p>
        </p:txBody>
      </p:sp>
      <p:sp>
        <p:nvSpPr>
          <p:cNvPr id="67587" name="Rectangle 3">
            <a:extLst>
              <a:ext uri="{FF2B5EF4-FFF2-40B4-BE49-F238E27FC236}">
                <a16:creationId xmlns:a16="http://schemas.microsoft.com/office/drawing/2014/main" id="{3C18AADE-C9FD-4CE2-95EB-F3B86C02006D}"/>
              </a:ext>
            </a:extLst>
          </p:cNvPr>
          <p:cNvSpPr>
            <a:spLocks noGrp="1" noChangeArrowheads="1"/>
          </p:cNvSpPr>
          <p:nvPr>
            <p:ph type="body" sz="half" idx="1"/>
          </p:nvPr>
        </p:nvSpPr>
        <p:spPr/>
        <p:txBody>
          <a:bodyPr/>
          <a:lstStyle/>
          <a:p>
            <a:pPr>
              <a:lnSpc>
                <a:spcPct val="90000"/>
              </a:lnSpc>
            </a:pPr>
            <a:r>
              <a:rPr lang="en-US" altLang="en-US" sz="2000"/>
              <a:t>Expert Report/Testimony/Affidavit:  Psychological evaluations, AODA, Discharge summaries, therapists, doctors.</a:t>
            </a:r>
          </a:p>
          <a:p>
            <a:pPr>
              <a:lnSpc>
                <a:spcPct val="90000"/>
              </a:lnSpc>
            </a:pPr>
            <a:r>
              <a:rPr lang="en-US" altLang="en-US" sz="2000"/>
              <a:t>Bio-Psycho-Social History:  IEP, mental health reports, child welfare reports, lay witnesses.</a:t>
            </a:r>
          </a:p>
          <a:p>
            <a:pPr>
              <a:lnSpc>
                <a:spcPct val="90000"/>
              </a:lnSpc>
            </a:pPr>
            <a:r>
              <a:rPr lang="en-US" altLang="en-US" sz="2000"/>
              <a:t>Common sense:  Restrictions on youth…such as driving, voting, movies etc</a:t>
            </a:r>
            <a:r>
              <a:rPr lang="en-US" altLang="en-US" sz="2800"/>
              <a:t>.</a:t>
            </a:r>
          </a:p>
        </p:txBody>
      </p:sp>
      <p:pic>
        <p:nvPicPr>
          <p:cNvPr id="67595" name="Picture 11" descr="6 Ways to Inspire the Teen Brain">
            <a:extLst>
              <a:ext uri="{FF2B5EF4-FFF2-40B4-BE49-F238E27FC236}">
                <a16:creationId xmlns:a16="http://schemas.microsoft.com/office/drawing/2014/main" id="{6FA2B2B1-5500-43DD-8FC7-8B5337B0E765}"/>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943225"/>
            <a:ext cx="4038600" cy="1960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37080C3C-A6E1-41D9-8AA9-F966933A2459}"/>
              </a:ext>
            </a:extLst>
          </p:cNvPr>
          <p:cNvSpPr>
            <a:spLocks noGrp="1" noChangeArrowheads="1"/>
          </p:cNvSpPr>
          <p:nvPr>
            <p:ph type="title"/>
          </p:nvPr>
        </p:nvSpPr>
        <p:spPr/>
        <p:txBody>
          <a:bodyPr/>
          <a:lstStyle/>
          <a:p>
            <a:pPr algn="ctr"/>
            <a:r>
              <a:rPr lang="en-US" altLang="en-US"/>
              <a:t>A Child is a Child</a:t>
            </a:r>
          </a:p>
        </p:txBody>
      </p:sp>
      <p:sp>
        <p:nvSpPr>
          <p:cNvPr id="96259" name="Rectangle 3">
            <a:extLst>
              <a:ext uri="{FF2B5EF4-FFF2-40B4-BE49-F238E27FC236}">
                <a16:creationId xmlns:a16="http://schemas.microsoft.com/office/drawing/2014/main" id="{0D0B1DD1-F8DC-48CB-BA99-7444CB3B6444}"/>
              </a:ext>
            </a:extLst>
          </p:cNvPr>
          <p:cNvSpPr>
            <a:spLocks noGrp="1" noChangeArrowheads="1"/>
          </p:cNvSpPr>
          <p:nvPr>
            <p:ph type="body" idx="1"/>
          </p:nvPr>
        </p:nvSpPr>
        <p:spPr/>
        <p:txBody>
          <a:bodyPr/>
          <a:lstStyle/>
          <a:p>
            <a:pPr>
              <a:lnSpc>
                <a:spcPct val="90000"/>
              </a:lnSpc>
              <a:buFont typeface="Wingdings" panose="05000000000000000000" pitchFamily="2" charset="2"/>
              <a:buNone/>
            </a:pPr>
            <a:r>
              <a:rPr lang="en-US" altLang="en-US" sz="3600" b="1"/>
              <a:t>There is nothing a child can do that would turn him/her into an adult.  It is a fact that the only thing that can turn a child into an adult is the gift of the passage of time.</a:t>
            </a:r>
          </a:p>
          <a:p>
            <a:pPr>
              <a:lnSpc>
                <a:spcPct val="90000"/>
              </a:lnSpc>
              <a:buFont typeface="Wingdings" panose="05000000000000000000" pitchFamily="2" charset="2"/>
              <a:buNone/>
            </a:pPr>
            <a:endParaRPr lang="en-US" altLang="en-US" sz="3600" b="1"/>
          </a:p>
          <a:p>
            <a:pPr lvl="4">
              <a:lnSpc>
                <a:spcPct val="90000"/>
              </a:lnSpc>
              <a:buFont typeface="Wingdings" panose="05000000000000000000" pitchFamily="2" charset="2"/>
              <a:buNone/>
            </a:pPr>
            <a:r>
              <a:rPr lang="en-US" altLang="en-US"/>
              <a:t>Javier Stauring,</a:t>
            </a:r>
          </a:p>
          <a:p>
            <a:pPr lvl="4">
              <a:lnSpc>
                <a:spcPct val="90000"/>
              </a:lnSpc>
              <a:buFont typeface="Wingdings" panose="05000000000000000000" pitchFamily="2" charset="2"/>
              <a:buNone/>
            </a:pPr>
            <a:r>
              <a:rPr lang="en-US" altLang="en-US"/>
              <a:t>LA Juvenile Detention Ministry</a:t>
            </a:r>
          </a:p>
          <a:p>
            <a:pPr>
              <a:lnSpc>
                <a:spcPct val="90000"/>
              </a:lnSpc>
            </a:pP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AB49E36-BE6B-42F6-8444-C255558831A0}"/>
              </a:ext>
            </a:extLst>
          </p:cNvPr>
          <p:cNvSpPr>
            <a:spLocks noGrp="1" noChangeArrowheads="1"/>
          </p:cNvSpPr>
          <p:nvPr>
            <p:ph type="title"/>
          </p:nvPr>
        </p:nvSpPr>
        <p:spPr/>
        <p:txBody>
          <a:bodyPr/>
          <a:lstStyle/>
          <a:p>
            <a:pPr algn="ctr"/>
            <a:r>
              <a:rPr lang="en-US" altLang="en-US"/>
              <a:t>Kids Are Different</a:t>
            </a:r>
          </a:p>
        </p:txBody>
      </p:sp>
      <p:sp>
        <p:nvSpPr>
          <p:cNvPr id="50179" name="Rectangle 3">
            <a:extLst>
              <a:ext uri="{FF2B5EF4-FFF2-40B4-BE49-F238E27FC236}">
                <a16:creationId xmlns:a16="http://schemas.microsoft.com/office/drawing/2014/main" id="{24C255A8-94DE-40E6-AC47-9D0F75F4E7FB}"/>
              </a:ext>
            </a:extLst>
          </p:cNvPr>
          <p:cNvSpPr>
            <a:spLocks noGrp="1" noChangeArrowheads="1"/>
          </p:cNvSpPr>
          <p:nvPr>
            <p:ph type="body" idx="1"/>
          </p:nvPr>
        </p:nvSpPr>
        <p:spPr/>
        <p:txBody>
          <a:bodyPr/>
          <a:lstStyle/>
          <a:p>
            <a:pPr>
              <a:buFont typeface="Wingdings" panose="05000000000000000000" pitchFamily="2" charset="2"/>
              <a:buNone/>
            </a:pPr>
            <a:r>
              <a:rPr lang="en-US" altLang="en-US"/>
              <a:t>  The adolescent’s mind works differently from ours.  Parents know it. This court has said it.  Legislatures have presumed it for decades or more.  And now, new scientific evidence sheds light on the differences.</a:t>
            </a:r>
          </a:p>
          <a:p>
            <a:pPr>
              <a:buFont typeface="Wingdings" panose="05000000000000000000" pitchFamily="2" charset="2"/>
              <a:buNone/>
            </a:pPr>
            <a:r>
              <a:rPr lang="en-US" altLang="en-US"/>
              <a:t>    </a:t>
            </a:r>
            <a:r>
              <a:rPr lang="en-US" altLang="en-US" sz="1600"/>
              <a:t>Roper v. Simmons, 543 U.S. 551 (2005)</a:t>
            </a:r>
          </a:p>
          <a:p>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CB10AB7D-74B4-44A9-9E92-14C29B4AE17A}"/>
              </a:ext>
            </a:extLst>
          </p:cNvPr>
          <p:cNvSpPr>
            <a:spLocks noGrp="1" noChangeArrowheads="1"/>
          </p:cNvSpPr>
          <p:nvPr>
            <p:ph type="title"/>
          </p:nvPr>
        </p:nvSpPr>
        <p:spPr/>
        <p:txBody>
          <a:bodyPr/>
          <a:lstStyle/>
          <a:p>
            <a:pPr algn="ctr"/>
            <a:r>
              <a:rPr lang="en-US" altLang="en-US"/>
              <a:t>Some Sources</a:t>
            </a:r>
          </a:p>
        </p:txBody>
      </p:sp>
      <p:sp>
        <p:nvSpPr>
          <p:cNvPr id="97283" name="Rectangle 3">
            <a:extLst>
              <a:ext uri="{FF2B5EF4-FFF2-40B4-BE49-F238E27FC236}">
                <a16:creationId xmlns:a16="http://schemas.microsoft.com/office/drawing/2014/main" id="{BDF7BD0A-C814-4E4B-9F21-373D518D8DC7}"/>
              </a:ext>
            </a:extLst>
          </p:cNvPr>
          <p:cNvSpPr>
            <a:spLocks noGrp="1" noChangeArrowheads="1"/>
          </p:cNvSpPr>
          <p:nvPr>
            <p:ph type="body" idx="1"/>
          </p:nvPr>
        </p:nvSpPr>
        <p:spPr/>
        <p:txBody>
          <a:bodyPr/>
          <a:lstStyle/>
          <a:p>
            <a:pPr>
              <a:lnSpc>
                <a:spcPct val="80000"/>
              </a:lnSpc>
            </a:pPr>
            <a:r>
              <a:rPr lang="en-US" altLang="en-US" sz="2000" b="1" i="1"/>
              <a:t>Roper v. Simmons</a:t>
            </a:r>
            <a:r>
              <a:rPr lang="en-US" altLang="en-US" sz="2000"/>
              <a:t> Briefs, 2003 U.S. Briefs 633</a:t>
            </a:r>
          </a:p>
          <a:p>
            <a:pPr lvl="1">
              <a:lnSpc>
                <a:spcPct val="80000"/>
              </a:lnSpc>
            </a:pPr>
            <a:r>
              <a:rPr lang="en-US" altLang="en-US" sz="1800"/>
              <a:t>Brief of the American Medical Assoc., 2004 US. S. Ct. Briefs LEXIS 437</a:t>
            </a:r>
          </a:p>
          <a:p>
            <a:pPr lvl="1">
              <a:lnSpc>
                <a:spcPct val="80000"/>
              </a:lnSpc>
            </a:pPr>
            <a:r>
              <a:rPr lang="en-US" altLang="en-US" sz="1800"/>
              <a:t>Brief of the American Psychological Assoc., 2004 US. S. Ct. Briefs LEXIS 431</a:t>
            </a:r>
          </a:p>
          <a:p>
            <a:pPr>
              <a:lnSpc>
                <a:spcPct val="80000"/>
              </a:lnSpc>
            </a:pPr>
            <a:endParaRPr lang="en-US" altLang="en-US" sz="1800"/>
          </a:p>
          <a:p>
            <a:pPr>
              <a:lnSpc>
                <a:spcPct val="80000"/>
              </a:lnSpc>
            </a:pPr>
            <a:r>
              <a:rPr lang="en-US" altLang="en-US" sz="2000"/>
              <a:t>Models for Change, “Toward Developmentally Appropriate Practice:  A Juvenile Court Training Curriculum,” Module 1, Adolescent Development, 2010 by the National Juvenile Defender Center</a:t>
            </a:r>
          </a:p>
          <a:p>
            <a:pPr>
              <a:lnSpc>
                <a:spcPct val="80000"/>
              </a:lnSpc>
            </a:pPr>
            <a:r>
              <a:rPr lang="en-US" altLang="en-US" sz="2000"/>
              <a:t>Praveen Kambam and Christopher Thompson, “Development of Decision Making Capacities in Children and Adolescents:  Psychological and Neurological Perspectives and Their Implications for Juvenile Defendants,” </a:t>
            </a:r>
            <a:r>
              <a:rPr lang="en-US" altLang="en-US" sz="2000" b="1" i="1"/>
              <a:t>Behav. Sci. Law </a:t>
            </a:r>
            <a:r>
              <a:rPr lang="en-US" altLang="en-US" sz="2000"/>
              <a:t>27:173-190 (2009). </a:t>
            </a:r>
          </a:p>
          <a:p>
            <a:pPr>
              <a:lnSpc>
                <a:spcPct val="80000"/>
              </a:lnSpc>
            </a:pPr>
            <a:endParaRPr lang="en-US" altLang="en-US"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87760341-4131-46DA-8D09-B413EFD1CAFD}"/>
              </a:ext>
            </a:extLst>
          </p:cNvPr>
          <p:cNvSpPr>
            <a:spLocks noGrp="1" noChangeArrowheads="1"/>
          </p:cNvSpPr>
          <p:nvPr>
            <p:ph type="title"/>
          </p:nvPr>
        </p:nvSpPr>
        <p:spPr/>
        <p:txBody>
          <a:bodyPr/>
          <a:lstStyle/>
          <a:p>
            <a:pPr algn="ctr"/>
            <a:r>
              <a:rPr lang="en-US" altLang="en-US"/>
              <a:t>Sources Continued</a:t>
            </a:r>
          </a:p>
        </p:txBody>
      </p:sp>
      <p:sp>
        <p:nvSpPr>
          <p:cNvPr id="98307" name="Rectangle 3">
            <a:extLst>
              <a:ext uri="{FF2B5EF4-FFF2-40B4-BE49-F238E27FC236}">
                <a16:creationId xmlns:a16="http://schemas.microsoft.com/office/drawing/2014/main" id="{A250A8C6-0406-444B-B75F-3A3F9DC831A2}"/>
              </a:ext>
            </a:extLst>
          </p:cNvPr>
          <p:cNvSpPr>
            <a:spLocks noGrp="1" noChangeArrowheads="1"/>
          </p:cNvSpPr>
          <p:nvPr>
            <p:ph type="body" idx="1"/>
          </p:nvPr>
        </p:nvSpPr>
        <p:spPr/>
        <p:txBody>
          <a:bodyPr/>
          <a:lstStyle/>
          <a:p>
            <a:pPr>
              <a:lnSpc>
                <a:spcPct val="90000"/>
              </a:lnSpc>
            </a:pPr>
            <a:r>
              <a:rPr lang="en-US" altLang="en-US" sz="2400"/>
              <a:t>Marsha Levick, “</a:t>
            </a:r>
            <a:r>
              <a:rPr lang="en-US" altLang="en-US" sz="2400" b="1" i="1"/>
              <a:t>J.D.B. v. North Carolina</a:t>
            </a:r>
            <a:r>
              <a:rPr lang="en-US" altLang="en-US" sz="2400"/>
              <a:t>:  The U.S. Supreme Court Heralds the Emergence of the ‘Reasonable Juvenile’ in American Criminal Law,” Criminal Law Reporter, Vol. 89, No. 20, 753 (Aug. 24, 2011)</a:t>
            </a:r>
          </a:p>
          <a:p>
            <a:pPr>
              <a:lnSpc>
                <a:spcPct val="90000"/>
              </a:lnSpc>
            </a:pPr>
            <a:r>
              <a:rPr lang="en-US" altLang="en-US" sz="2400"/>
              <a:t>David Eagleman, “The Brain on Trial,” The Atlantic, </a:t>
            </a:r>
            <a:r>
              <a:rPr lang="en-US" altLang="en-US" sz="2400">
                <a:hlinkClick r:id="rId2"/>
              </a:rPr>
              <a:t>www.theatlantic.com/magazine/print/2011/07/the-brain-on-trial</a:t>
            </a:r>
            <a:r>
              <a:rPr lang="en-US" altLang="en-US" sz="2400"/>
              <a:t>   (July/August, 2011).</a:t>
            </a:r>
          </a:p>
          <a:p>
            <a:pPr>
              <a:lnSpc>
                <a:spcPct val="90000"/>
              </a:lnSpc>
            </a:pPr>
            <a:r>
              <a:rPr lang="en-US" altLang="en-US" sz="2400"/>
              <a:t>National Juvenile Defender Center, www.njdc.info</a:t>
            </a:r>
          </a:p>
          <a:p>
            <a:pPr>
              <a:lnSpc>
                <a:spcPct val="90000"/>
              </a:lnSpc>
            </a:pPr>
            <a:r>
              <a:rPr lang="en-US" altLang="en-US" sz="2400"/>
              <a:t>Juvenile Law Center, www.jlc.org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D90AFFC-466B-4509-8532-2ECF3436C1A5}"/>
              </a:ext>
            </a:extLst>
          </p:cNvPr>
          <p:cNvSpPr>
            <a:spLocks noGrp="1" noChangeArrowheads="1"/>
          </p:cNvSpPr>
          <p:nvPr>
            <p:ph type="title"/>
          </p:nvPr>
        </p:nvSpPr>
        <p:spPr/>
        <p:txBody>
          <a:bodyPr/>
          <a:lstStyle/>
          <a:p>
            <a:pPr algn="ctr"/>
            <a:r>
              <a:rPr lang="en-US" altLang="en-US"/>
              <a:t>Questions?</a:t>
            </a:r>
          </a:p>
        </p:txBody>
      </p:sp>
      <p:pic>
        <p:nvPicPr>
          <p:cNvPr id="69638" name="Picture 6" descr="ANd9GcS_bTMe4aK-7hVGEW3N9fR_mfgRcs782RNjDXFqZa_UEn4zq5wTsVu7S6EO">
            <a:hlinkClick r:id="rId2"/>
            <a:extLst>
              <a:ext uri="{FF2B5EF4-FFF2-40B4-BE49-F238E27FC236}">
                <a16:creationId xmlns:a16="http://schemas.microsoft.com/office/drawing/2014/main" id="{C5D523FD-8EC0-4F51-AF29-1629A566A49D}"/>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81400" y="2743200"/>
            <a:ext cx="2133600" cy="2209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D43BBA9-0C80-4DB5-B1B4-157FD9BB8CE3}"/>
              </a:ext>
            </a:extLst>
          </p:cNvPr>
          <p:cNvSpPr>
            <a:spLocks noGrp="1" noChangeArrowheads="1"/>
          </p:cNvSpPr>
          <p:nvPr>
            <p:ph type="title"/>
          </p:nvPr>
        </p:nvSpPr>
        <p:spPr/>
        <p:txBody>
          <a:bodyPr/>
          <a:lstStyle/>
          <a:p>
            <a:pPr algn="ctr"/>
            <a:r>
              <a:rPr lang="en-US" altLang="en-US"/>
              <a:t>Contact us </a:t>
            </a:r>
          </a:p>
        </p:txBody>
      </p:sp>
      <p:sp>
        <p:nvSpPr>
          <p:cNvPr id="34819" name="Rectangle 3">
            <a:extLst>
              <a:ext uri="{FF2B5EF4-FFF2-40B4-BE49-F238E27FC236}">
                <a16:creationId xmlns:a16="http://schemas.microsoft.com/office/drawing/2014/main" id="{5F032588-99DF-4A5B-9D2D-9ED9639215D2}"/>
              </a:ext>
            </a:extLst>
          </p:cNvPr>
          <p:cNvSpPr>
            <a:spLocks noGrp="1" noChangeArrowheads="1"/>
          </p:cNvSpPr>
          <p:nvPr>
            <p:ph type="body" idx="1"/>
          </p:nvPr>
        </p:nvSpPr>
        <p:spPr/>
        <p:txBody>
          <a:bodyPr/>
          <a:lstStyle/>
          <a:p>
            <a:pPr>
              <a:buFont typeface="Wingdings" panose="05000000000000000000" pitchFamily="2" charset="2"/>
              <a:buNone/>
            </a:pPr>
            <a:r>
              <a:rPr lang="en-US" altLang="en-US"/>
              <a:t>Diane Rondini-Harness:  </a:t>
            </a:r>
          </a:p>
          <a:p>
            <a:pPr>
              <a:buFont typeface="Wingdings" panose="05000000000000000000" pitchFamily="2" charset="2"/>
              <a:buNone/>
            </a:pPr>
            <a:r>
              <a:rPr lang="en-US" altLang="en-US"/>
              <a:t>414-266-1200;  </a:t>
            </a:r>
            <a:r>
              <a:rPr lang="en-US" altLang="en-US">
                <a:hlinkClick r:id="rId2"/>
              </a:rPr>
              <a:t>rondinid@opd.wi.gov</a:t>
            </a:r>
            <a:endParaRPr lang="en-US" altLang="en-US"/>
          </a:p>
          <a:p>
            <a:pPr>
              <a:buFont typeface="Wingdings" panose="05000000000000000000" pitchFamily="2" charset="2"/>
              <a:buNone/>
            </a:pPr>
            <a:r>
              <a:rPr lang="en-US" altLang="en-US"/>
              <a:t>Eileen Hirsch</a:t>
            </a:r>
          </a:p>
          <a:p>
            <a:pPr>
              <a:buFont typeface="Wingdings" panose="05000000000000000000" pitchFamily="2" charset="2"/>
              <a:buNone/>
            </a:pPr>
            <a:r>
              <a:rPr lang="en-US" altLang="en-US"/>
              <a:t>608-264-8566;  hirsche@opd.wi.gov</a:t>
            </a:r>
          </a:p>
          <a:p>
            <a:pPr>
              <a:buFont typeface="Wingdings" panose="05000000000000000000" pitchFamily="2" charset="2"/>
              <a:buNone/>
            </a:pPr>
            <a:endParaRPr lang="en-US" altLang="en-US"/>
          </a:p>
          <a:p>
            <a:pPr>
              <a:buFont typeface="Wingdings" panose="05000000000000000000" pitchFamily="2" charset="2"/>
              <a:buNone/>
            </a:pPr>
            <a:endParaRPr lang="en-US" altLang="en-US"/>
          </a:p>
          <a:p>
            <a:pPr>
              <a:buFont typeface="Wingdings" panose="05000000000000000000" pitchFamily="2" charset="2"/>
              <a:buNone/>
            </a:pP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A0B2135-60A3-479F-B7A9-952FD35F626C}"/>
              </a:ext>
            </a:extLst>
          </p:cNvPr>
          <p:cNvSpPr>
            <a:spLocks noGrp="1" noChangeArrowheads="1"/>
          </p:cNvSpPr>
          <p:nvPr>
            <p:ph type="title"/>
          </p:nvPr>
        </p:nvSpPr>
        <p:spPr/>
        <p:txBody>
          <a:bodyPr/>
          <a:lstStyle/>
          <a:p>
            <a:pPr algn="ctr"/>
            <a:r>
              <a:rPr lang="en-US" altLang="en-US" sz="4000"/>
              <a:t>Normative Adolescent Development</a:t>
            </a:r>
          </a:p>
        </p:txBody>
      </p:sp>
      <p:pic>
        <p:nvPicPr>
          <p:cNvPr id="5" name="Content Placeholder 4">
            <a:extLst>
              <a:ext uri="{FF2B5EF4-FFF2-40B4-BE49-F238E27FC236}">
                <a16:creationId xmlns:a16="http://schemas.microsoft.com/office/drawing/2014/main" id="{DC461F91-0920-40EC-A2EF-642F9E9A27D8}"/>
              </a:ext>
            </a:extLst>
          </p:cNvPr>
          <p:cNvPicPr>
            <a:picLocks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9188" y="1981200"/>
            <a:ext cx="6905625"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A07B10F-71EE-4C64-A737-5CC71803CD0F}"/>
              </a:ext>
            </a:extLst>
          </p:cNvPr>
          <p:cNvSpPr>
            <a:spLocks noGrp="1" noChangeArrowheads="1"/>
          </p:cNvSpPr>
          <p:nvPr>
            <p:ph type="title"/>
          </p:nvPr>
        </p:nvSpPr>
        <p:spPr/>
        <p:txBody>
          <a:bodyPr/>
          <a:lstStyle/>
          <a:p>
            <a:r>
              <a:rPr lang="en-US" altLang="en-US"/>
              <a:t>Normative Adolescent Behavior</a:t>
            </a:r>
          </a:p>
        </p:txBody>
      </p:sp>
      <p:sp>
        <p:nvSpPr>
          <p:cNvPr id="51203" name="Rectangle 3">
            <a:extLst>
              <a:ext uri="{FF2B5EF4-FFF2-40B4-BE49-F238E27FC236}">
                <a16:creationId xmlns:a16="http://schemas.microsoft.com/office/drawing/2014/main" id="{CDF9FEB5-EBA3-4622-86B8-7B218246B49A}"/>
              </a:ext>
            </a:extLst>
          </p:cNvPr>
          <p:cNvSpPr>
            <a:spLocks noGrp="1" noChangeArrowheads="1"/>
          </p:cNvSpPr>
          <p:nvPr>
            <p:ph type="body" idx="1"/>
          </p:nvPr>
        </p:nvSpPr>
        <p:spPr/>
        <p:txBody>
          <a:bodyPr/>
          <a:lstStyle/>
          <a:p>
            <a:pPr>
              <a:lnSpc>
                <a:spcPct val="90000"/>
              </a:lnSpc>
            </a:pPr>
            <a:r>
              <a:rPr lang="en-US" altLang="en-US" sz="2400"/>
              <a:t>Experimenting with drugs, sex, shoplifting, skipping school, staying out late, taking risks.</a:t>
            </a:r>
          </a:p>
          <a:p>
            <a:pPr>
              <a:lnSpc>
                <a:spcPct val="90000"/>
              </a:lnSpc>
            </a:pPr>
            <a:r>
              <a:rPr lang="en-US" altLang="en-US" sz="2400"/>
              <a:t>This conduct is normal for teens whether or not it is desirable. </a:t>
            </a:r>
          </a:p>
          <a:p>
            <a:pPr>
              <a:lnSpc>
                <a:spcPct val="90000"/>
              </a:lnSpc>
            </a:pPr>
            <a:r>
              <a:rPr lang="en-US" altLang="en-US" sz="2400"/>
              <a:t>Adolescent development is gradual with stops and starts AND regressions.  </a:t>
            </a:r>
          </a:p>
          <a:p>
            <a:pPr>
              <a:lnSpc>
                <a:spcPct val="90000"/>
              </a:lnSpc>
            </a:pPr>
            <a:r>
              <a:rPr lang="en-US" altLang="en-US" sz="2400"/>
              <a:t>Adolescents of the same chronological age differ greatly in their cognitive and physical development. </a:t>
            </a:r>
          </a:p>
          <a:p>
            <a:pPr>
              <a:lnSpc>
                <a:spcPct val="90000"/>
              </a:lnSpc>
            </a:pPr>
            <a:r>
              <a:rPr lang="en-US" altLang="en-US" sz="2400"/>
              <a:t> Maturity in one area should not lead to the assumption of maturity in other domains. </a:t>
            </a:r>
          </a:p>
          <a:p>
            <a:pPr>
              <a:lnSpc>
                <a:spcPct val="90000"/>
              </a:lnSpc>
            </a:pPr>
            <a:endParaRPr lang="en-US"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A999CFC-EE3C-4925-A40A-F1AC3B236834}"/>
              </a:ext>
            </a:extLst>
          </p:cNvPr>
          <p:cNvSpPr>
            <a:spLocks noGrp="1" noChangeArrowheads="1"/>
          </p:cNvSpPr>
          <p:nvPr>
            <p:ph type="title"/>
          </p:nvPr>
        </p:nvSpPr>
        <p:spPr/>
        <p:txBody>
          <a:bodyPr/>
          <a:lstStyle/>
          <a:p>
            <a:pPr algn="ctr"/>
            <a:r>
              <a:rPr lang="en-US" altLang="en-US"/>
              <a:t>Steinberg et al. 2009</a:t>
            </a:r>
          </a:p>
        </p:txBody>
      </p:sp>
      <p:sp>
        <p:nvSpPr>
          <p:cNvPr id="52227" name="Rectangle 3">
            <a:extLst>
              <a:ext uri="{FF2B5EF4-FFF2-40B4-BE49-F238E27FC236}">
                <a16:creationId xmlns:a16="http://schemas.microsoft.com/office/drawing/2014/main" id="{80FB45F4-8C8F-4621-AE75-38F58F214F5E}"/>
              </a:ext>
            </a:extLst>
          </p:cNvPr>
          <p:cNvSpPr>
            <a:spLocks noGrp="1" noChangeArrowheads="1"/>
          </p:cNvSpPr>
          <p:nvPr>
            <p:ph type="body" idx="1"/>
          </p:nvPr>
        </p:nvSpPr>
        <p:spPr/>
        <p:txBody>
          <a:bodyPr/>
          <a:lstStyle/>
          <a:p>
            <a:pPr>
              <a:lnSpc>
                <a:spcPct val="90000"/>
              </a:lnSpc>
            </a:pPr>
            <a:r>
              <a:rPr lang="en-US" altLang="en-US" sz="2400"/>
              <a:t>Examined the differences between adults and adolescents regarding cognitive functioning.   Study found that adolescent’s capacity for understanding and reasoning develops from late childhood to adolescence and </a:t>
            </a:r>
            <a:r>
              <a:rPr lang="en-US" altLang="en-US" sz="2400" i="1"/>
              <a:t>begins to approximate </a:t>
            </a:r>
            <a:r>
              <a:rPr lang="en-US" altLang="en-US" sz="2400"/>
              <a:t>that of an adult at age 16. </a:t>
            </a:r>
          </a:p>
          <a:p>
            <a:pPr>
              <a:lnSpc>
                <a:spcPct val="90000"/>
              </a:lnSpc>
            </a:pPr>
            <a:r>
              <a:rPr lang="en-US" altLang="en-US" sz="2400"/>
              <a:t> Other cognitive improvements take place during this time including developing the ability to:  Generate alternative possibilities, think about abstract concepts, think about the process of thinking, think about things in multiple dimensions, see things in relative terms instead of absolute black or white terms.  </a:t>
            </a:r>
          </a:p>
          <a:p>
            <a:pPr>
              <a:lnSpc>
                <a:spcPct val="90000"/>
              </a:lnSpc>
            </a:pPr>
            <a:endParaRPr lang="en-US"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2D0318F-9C74-47F8-84BF-54D91B08DC99}"/>
              </a:ext>
            </a:extLst>
          </p:cNvPr>
          <p:cNvSpPr>
            <a:spLocks noGrp="1" noChangeArrowheads="1"/>
          </p:cNvSpPr>
          <p:nvPr>
            <p:ph type="title"/>
          </p:nvPr>
        </p:nvSpPr>
        <p:spPr/>
        <p:txBody>
          <a:bodyPr/>
          <a:lstStyle/>
          <a:p>
            <a:pPr algn="ctr"/>
            <a:r>
              <a:rPr lang="en-US" altLang="en-US"/>
              <a:t>Cognitive Development</a:t>
            </a:r>
          </a:p>
        </p:txBody>
      </p:sp>
      <p:pic>
        <p:nvPicPr>
          <p:cNvPr id="27652" name="Picture 3">
            <a:extLst>
              <a:ext uri="{FF2B5EF4-FFF2-40B4-BE49-F238E27FC236}">
                <a16:creationId xmlns:a16="http://schemas.microsoft.com/office/drawing/2014/main" id="{3A9F2830-6475-4691-976A-85C6B80D3A08}"/>
              </a:ext>
            </a:extLst>
          </p:cNvPr>
          <p:cNvPicPr>
            <a:picLocks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2438400"/>
            <a:ext cx="64770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2F42A52-F85C-4428-B68F-D2341AE30AD9}"/>
              </a:ext>
            </a:extLst>
          </p:cNvPr>
          <p:cNvSpPr>
            <a:spLocks noGrp="1" noChangeArrowheads="1"/>
          </p:cNvSpPr>
          <p:nvPr>
            <p:ph type="title"/>
          </p:nvPr>
        </p:nvSpPr>
        <p:spPr/>
        <p:txBody>
          <a:bodyPr/>
          <a:lstStyle/>
          <a:p>
            <a:r>
              <a:rPr lang="en-US" altLang="en-US"/>
              <a:t>Psychosocial Development</a:t>
            </a:r>
          </a:p>
        </p:txBody>
      </p:sp>
      <p:sp>
        <p:nvSpPr>
          <p:cNvPr id="84995" name="Rectangle 3">
            <a:extLst>
              <a:ext uri="{FF2B5EF4-FFF2-40B4-BE49-F238E27FC236}">
                <a16:creationId xmlns:a16="http://schemas.microsoft.com/office/drawing/2014/main" id="{56436212-C4B6-403F-854A-056F606108E1}"/>
              </a:ext>
            </a:extLst>
          </p:cNvPr>
          <p:cNvSpPr>
            <a:spLocks noGrp="1" noChangeArrowheads="1"/>
          </p:cNvSpPr>
          <p:nvPr>
            <p:ph type="body" idx="1"/>
          </p:nvPr>
        </p:nvSpPr>
        <p:spPr/>
        <p:txBody>
          <a:bodyPr/>
          <a:lstStyle/>
          <a:p>
            <a:r>
              <a:rPr lang="en-US" altLang="en-US" sz="2800"/>
              <a:t>How an individual’s internal psychological processes are influenced by and interact with people and the environment. </a:t>
            </a:r>
          </a:p>
          <a:p>
            <a:r>
              <a:rPr lang="en-US" altLang="en-US" sz="2800"/>
              <a:t> Research indicates that this proceeds more slowly than cognitive development and continues well beyond mid-adolescence.  </a:t>
            </a:r>
          </a:p>
          <a:p>
            <a:r>
              <a:rPr lang="en-US" altLang="en-US" sz="2800"/>
              <a:t>Can interfere with the newly acquired cognitive abilities.  </a:t>
            </a:r>
          </a:p>
          <a:p>
            <a:endParaRPr lang="en-US"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a:extLst>
              <a:ext uri="{FF2B5EF4-FFF2-40B4-BE49-F238E27FC236}">
                <a16:creationId xmlns:a16="http://schemas.microsoft.com/office/drawing/2014/main" id="{17749DD5-2B35-460C-A84D-816A0FC4B031}"/>
              </a:ext>
            </a:extLst>
          </p:cNvPr>
          <p:cNvSpPr>
            <a:spLocks noGrp="1" noChangeArrowheads="1"/>
          </p:cNvSpPr>
          <p:nvPr>
            <p:ph type="title"/>
          </p:nvPr>
        </p:nvSpPr>
        <p:spPr/>
        <p:txBody>
          <a:bodyPr/>
          <a:lstStyle/>
          <a:p>
            <a:pPr algn="ctr"/>
            <a:r>
              <a:rPr lang="en-US" altLang="en-US"/>
              <a:t>Steinberg et al. 2009</a:t>
            </a:r>
          </a:p>
        </p:txBody>
      </p:sp>
      <p:pic>
        <p:nvPicPr>
          <p:cNvPr id="77828" name="Content Placeholder 4" descr="Screen Shot 2012-03-14 at 1.09.59 AM.png">
            <a:extLst>
              <a:ext uri="{FF2B5EF4-FFF2-40B4-BE49-F238E27FC236}">
                <a16:creationId xmlns:a16="http://schemas.microsoft.com/office/drawing/2014/main" id="{481E2E9A-C1A2-49B5-8E5E-65B943308EC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12963" y="1981200"/>
            <a:ext cx="4918075"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330</TotalTime>
  <Words>1390</Words>
  <Application>Microsoft Office PowerPoint</Application>
  <PresentationFormat>On-screen Show (4:3)</PresentationFormat>
  <Paragraphs>127</Paragraphs>
  <Slides>33</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0" baseType="lpstr">
      <vt:lpstr>Arial</vt:lpstr>
      <vt:lpstr>Times New Roman</vt:lpstr>
      <vt:lpstr>Wingdings</vt:lpstr>
      <vt:lpstr>Arial Black</vt:lpstr>
      <vt:lpstr>Pixel</vt:lpstr>
      <vt:lpstr>Microsoft Graph Chart</vt:lpstr>
      <vt:lpstr>A&amp;L Express Graphic</vt:lpstr>
      <vt:lpstr>Adolescent  Brain Development</vt:lpstr>
      <vt:lpstr>Kids are not little adults</vt:lpstr>
      <vt:lpstr>Kids Are Different</vt:lpstr>
      <vt:lpstr>Normative Adolescent Development</vt:lpstr>
      <vt:lpstr>Normative Adolescent Behavior</vt:lpstr>
      <vt:lpstr>Steinberg et al. 2009</vt:lpstr>
      <vt:lpstr>Cognitive Development</vt:lpstr>
      <vt:lpstr>Psychosocial Development</vt:lpstr>
      <vt:lpstr>Steinberg et al. 2009</vt:lpstr>
      <vt:lpstr>The Immaturity Gap</vt:lpstr>
      <vt:lpstr>Cold Cognition – Hot Cognition</vt:lpstr>
      <vt:lpstr>Brain Development</vt:lpstr>
      <vt:lpstr>Amygdala</vt:lpstr>
      <vt:lpstr>Prefrontal Cortex</vt:lpstr>
      <vt:lpstr>Brain Maturation</vt:lpstr>
      <vt:lpstr>Brain Maturation/Pruning</vt:lpstr>
      <vt:lpstr>Brain Maturation/Mylenation</vt:lpstr>
      <vt:lpstr>What does it all mean?</vt:lpstr>
      <vt:lpstr>Psychosocial Development</vt:lpstr>
      <vt:lpstr>Structural Immaturity</vt:lpstr>
      <vt:lpstr>Risk Assessment</vt:lpstr>
      <vt:lpstr>Egocentrism</vt:lpstr>
      <vt:lpstr>Disabilities, Trauma, and Victimization</vt:lpstr>
      <vt:lpstr>Interpreting Others</vt:lpstr>
      <vt:lpstr>Roper v. Simmons 543 U.S. 551 (2005)</vt:lpstr>
      <vt:lpstr>The Supreme Court’s Recognition of Developmental Science</vt:lpstr>
      <vt:lpstr>Using Developmental Research at Expulsion Hearings</vt:lpstr>
      <vt:lpstr>Introduction of Developmental Science</vt:lpstr>
      <vt:lpstr>A Child is a Child</vt:lpstr>
      <vt:lpstr>Some Sources</vt:lpstr>
      <vt:lpstr>Sources Continued</vt:lpstr>
      <vt:lpstr>Questions?</vt:lpstr>
      <vt:lpstr>Contact us </vt:lpstr>
    </vt:vector>
  </TitlesOfParts>
  <Company>State Public Defender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Brain Development</dc:title>
  <dc:creator>rondinid</dc:creator>
  <cp:lastModifiedBy>Ward-Cassady, Sara</cp:lastModifiedBy>
  <cp:revision>6</cp:revision>
  <dcterms:created xsi:type="dcterms:W3CDTF">2014-12-29T15:13:28Z</dcterms:created>
  <dcterms:modified xsi:type="dcterms:W3CDTF">2021-04-11T19:06:45Z</dcterms:modified>
</cp:coreProperties>
</file>